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7"/>
  </p:notesMasterIdLst>
  <p:sldIdLst>
    <p:sldId id="256" r:id="rId2"/>
    <p:sldId id="723" r:id="rId3"/>
    <p:sldId id="286" r:id="rId4"/>
    <p:sldId id="306" r:id="rId5"/>
    <p:sldId id="304" r:id="rId6"/>
    <p:sldId id="307" r:id="rId7"/>
    <p:sldId id="725" r:id="rId8"/>
    <p:sldId id="726" r:id="rId9"/>
    <p:sldId id="257" r:id="rId10"/>
    <p:sldId id="258" r:id="rId11"/>
    <p:sldId id="266" r:id="rId12"/>
    <p:sldId id="264" r:id="rId13"/>
    <p:sldId id="727" r:id="rId14"/>
    <p:sldId id="728" r:id="rId15"/>
    <p:sldId id="268" r:id="rId16"/>
    <p:sldId id="272" r:id="rId17"/>
    <p:sldId id="729" r:id="rId18"/>
    <p:sldId id="730" r:id="rId19"/>
    <p:sldId id="731" r:id="rId20"/>
    <p:sldId id="280" r:id="rId21"/>
    <p:sldId id="281" r:id="rId22"/>
    <p:sldId id="283" r:id="rId23"/>
    <p:sldId id="285" r:id="rId24"/>
    <p:sldId id="732" r:id="rId25"/>
    <p:sldId id="26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A509B-9163-4155-824E-F21DB8CAD7D9}" v="29" dt="2024-01-02T16:09:57.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C5AD9-176F-4884-8918-533342068D58}"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46227156-4922-4697-A9EE-EB74BBA1BF05}">
      <dgm:prSet/>
      <dgm:spPr/>
      <dgm:t>
        <a:bodyPr/>
        <a:lstStyle/>
        <a:p>
          <a:r>
            <a:rPr lang="en-US"/>
            <a:t>The 2030 Agenda for sustainable development provides social workers with an opportunity to redefine our roles and ethical responsibilities pertaining to human rights, gender justice, economic equality and environmental sustainability.</a:t>
          </a:r>
        </a:p>
      </dgm:t>
    </dgm:pt>
    <dgm:pt modelId="{49D9A1A8-8D3B-46E3-B5B1-35072E5F20BA}" type="parTrans" cxnId="{C1E7562F-81F6-46A2-BE08-286EB23F876B}">
      <dgm:prSet/>
      <dgm:spPr/>
      <dgm:t>
        <a:bodyPr/>
        <a:lstStyle/>
        <a:p>
          <a:endParaRPr lang="en-US"/>
        </a:p>
      </dgm:t>
    </dgm:pt>
    <dgm:pt modelId="{915F885A-4CDB-4495-942C-CD52C98A3A51}" type="sibTrans" cxnId="{C1E7562F-81F6-46A2-BE08-286EB23F876B}">
      <dgm:prSet/>
      <dgm:spPr/>
      <dgm:t>
        <a:bodyPr/>
        <a:lstStyle/>
        <a:p>
          <a:endParaRPr lang="en-US"/>
        </a:p>
      </dgm:t>
    </dgm:pt>
    <dgm:pt modelId="{D97C288D-357C-47B6-87F7-6236CE9A488A}">
      <dgm:prSet/>
      <dgm:spPr/>
      <dgm:t>
        <a:bodyPr/>
        <a:lstStyle/>
        <a:p>
          <a:r>
            <a:rPr lang="en-US" dirty="0"/>
            <a:t>The 17 SDGs include: </a:t>
          </a:r>
          <a:r>
            <a:rPr lang="en-US" b="1" dirty="0"/>
            <a:t>no poverty, zero hunger</a:t>
          </a:r>
          <a:r>
            <a:rPr lang="en-US" dirty="0"/>
            <a:t>, good health &amp; well-being, quality education, </a:t>
          </a:r>
          <a:r>
            <a:rPr lang="en-US" b="1" dirty="0"/>
            <a:t>gender equality</a:t>
          </a:r>
          <a:r>
            <a:rPr lang="en-US" dirty="0"/>
            <a:t>, clean water &amp; sanitation, affordable and clean energy, decent work and economic growth, industry, innovation &amp; infrastructure, </a:t>
          </a:r>
          <a:r>
            <a:rPr lang="en-US" b="1" dirty="0"/>
            <a:t>reduced</a:t>
          </a:r>
          <a:r>
            <a:rPr lang="en-US" dirty="0"/>
            <a:t> </a:t>
          </a:r>
          <a:r>
            <a:rPr lang="en-US" b="1" dirty="0"/>
            <a:t>inequalities</a:t>
          </a:r>
          <a:r>
            <a:rPr lang="en-US" dirty="0"/>
            <a:t>, sustainable cities &amp; communities, responsible production &amp; consumption, climate action, life below water, life on land, peace, justice and strong institutions, partnership for the goals.</a:t>
          </a:r>
        </a:p>
      </dgm:t>
    </dgm:pt>
    <dgm:pt modelId="{4E6EB1F5-C049-4741-8D74-44D1BD772FD6}" type="parTrans" cxnId="{239DB616-3A48-47AC-B507-D4ED7A9A6A74}">
      <dgm:prSet/>
      <dgm:spPr/>
      <dgm:t>
        <a:bodyPr/>
        <a:lstStyle/>
        <a:p>
          <a:endParaRPr lang="en-US"/>
        </a:p>
      </dgm:t>
    </dgm:pt>
    <dgm:pt modelId="{6AAF9602-56E0-4990-86BC-576C9A8A1EA9}" type="sibTrans" cxnId="{239DB616-3A48-47AC-B507-D4ED7A9A6A74}">
      <dgm:prSet/>
      <dgm:spPr/>
      <dgm:t>
        <a:bodyPr/>
        <a:lstStyle/>
        <a:p>
          <a:endParaRPr lang="en-US"/>
        </a:p>
      </dgm:t>
    </dgm:pt>
    <dgm:pt modelId="{BC877B10-8C0D-41DE-AC05-CC35FEC4236C}" type="pres">
      <dgm:prSet presAssocID="{1FEC5AD9-176F-4884-8918-533342068D58}" presName="linear" presStyleCnt="0">
        <dgm:presLayoutVars>
          <dgm:animLvl val="lvl"/>
          <dgm:resizeHandles val="exact"/>
        </dgm:presLayoutVars>
      </dgm:prSet>
      <dgm:spPr/>
    </dgm:pt>
    <dgm:pt modelId="{ED5E0BB2-E177-4942-911F-3998B9B35B7E}" type="pres">
      <dgm:prSet presAssocID="{46227156-4922-4697-A9EE-EB74BBA1BF05}" presName="parentText" presStyleLbl="node1" presStyleIdx="0" presStyleCnt="2">
        <dgm:presLayoutVars>
          <dgm:chMax val="0"/>
          <dgm:bulletEnabled val="1"/>
        </dgm:presLayoutVars>
      </dgm:prSet>
      <dgm:spPr/>
    </dgm:pt>
    <dgm:pt modelId="{3E42E179-B6FB-4437-B4C2-5AB0F32ECFB0}" type="pres">
      <dgm:prSet presAssocID="{915F885A-4CDB-4495-942C-CD52C98A3A51}" presName="spacer" presStyleCnt="0"/>
      <dgm:spPr/>
    </dgm:pt>
    <dgm:pt modelId="{E4721C3D-0487-4257-84D6-A11CC5BC279E}" type="pres">
      <dgm:prSet presAssocID="{D97C288D-357C-47B6-87F7-6236CE9A488A}" presName="parentText" presStyleLbl="node1" presStyleIdx="1" presStyleCnt="2">
        <dgm:presLayoutVars>
          <dgm:chMax val="0"/>
          <dgm:bulletEnabled val="1"/>
        </dgm:presLayoutVars>
      </dgm:prSet>
      <dgm:spPr/>
    </dgm:pt>
  </dgm:ptLst>
  <dgm:cxnLst>
    <dgm:cxn modelId="{239DB616-3A48-47AC-B507-D4ED7A9A6A74}" srcId="{1FEC5AD9-176F-4884-8918-533342068D58}" destId="{D97C288D-357C-47B6-87F7-6236CE9A488A}" srcOrd="1" destOrd="0" parTransId="{4E6EB1F5-C049-4741-8D74-44D1BD772FD6}" sibTransId="{6AAF9602-56E0-4990-86BC-576C9A8A1EA9}"/>
    <dgm:cxn modelId="{FE34F728-0BEA-4605-8FD0-161DFA35141B}" type="presOf" srcId="{D97C288D-357C-47B6-87F7-6236CE9A488A}" destId="{E4721C3D-0487-4257-84D6-A11CC5BC279E}" srcOrd="0" destOrd="0" presId="urn:microsoft.com/office/officeart/2005/8/layout/vList2"/>
    <dgm:cxn modelId="{C1E7562F-81F6-46A2-BE08-286EB23F876B}" srcId="{1FEC5AD9-176F-4884-8918-533342068D58}" destId="{46227156-4922-4697-A9EE-EB74BBA1BF05}" srcOrd="0" destOrd="0" parTransId="{49D9A1A8-8D3B-46E3-B5B1-35072E5F20BA}" sibTransId="{915F885A-4CDB-4495-942C-CD52C98A3A51}"/>
    <dgm:cxn modelId="{ED8D90A1-E2F6-40E5-9B04-254B6459BC83}" type="presOf" srcId="{46227156-4922-4697-A9EE-EB74BBA1BF05}" destId="{ED5E0BB2-E177-4942-911F-3998B9B35B7E}" srcOrd="0" destOrd="0" presId="urn:microsoft.com/office/officeart/2005/8/layout/vList2"/>
    <dgm:cxn modelId="{552C44E4-606D-4BC2-8FFF-48AA57F9550E}" type="presOf" srcId="{1FEC5AD9-176F-4884-8918-533342068D58}" destId="{BC877B10-8C0D-41DE-AC05-CC35FEC4236C}" srcOrd="0" destOrd="0" presId="urn:microsoft.com/office/officeart/2005/8/layout/vList2"/>
    <dgm:cxn modelId="{D7D85572-14C0-40AD-A1DA-FF377574E4F4}" type="presParOf" srcId="{BC877B10-8C0D-41DE-AC05-CC35FEC4236C}" destId="{ED5E0BB2-E177-4942-911F-3998B9B35B7E}" srcOrd="0" destOrd="0" presId="urn:microsoft.com/office/officeart/2005/8/layout/vList2"/>
    <dgm:cxn modelId="{D2C34DEC-2515-4058-8E3B-1EB0E1132C31}" type="presParOf" srcId="{BC877B10-8C0D-41DE-AC05-CC35FEC4236C}" destId="{3E42E179-B6FB-4437-B4C2-5AB0F32ECFB0}" srcOrd="1" destOrd="0" presId="urn:microsoft.com/office/officeart/2005/8/layout/vList2"/>
    <dgm:cxn modelId="{AE13DE2A-E087-48F9-A842-2AAE83BA693A}" type="presParOf" srcId="{BC877B10-8C0D-41DE-AC05-CC35FEC4236C}" destId="{E4721C3D-0487-4257-84D6-A11CC5BC279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9E1D3A-B382-4B78-A5C9-698FC1F2ED35}"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1688971D-4447-4BFB-8126-1BD8A7C35DA0}">
      <dgm:prSet/>
      <dgm:spPr/>
      <dgm:t>
        <a:bodyPr/>
        <a:lstStyle/>
        <a:p>
          <a:r>
            <a:rPr lang="en-US"/>
            <a:t>The values of social work and the SDGs are closely connected and have relevance for the application to practice.</a:t>
          </a:r>
        </a:p>
      </dgm:t>
    </dgm:pt>
    <dgm:pt modelId="{442261C8-1110-4422-8043-3E17C65CF026}" type="parTrans" cxnId="{36A1CA10-4DDE-4C51-BF9F-90E363704EFD}">
      <dgm:prSet/>
      <dgm:spPr/>
      <dgm:t>
        <a:bodyPr/>
        <a:lstStyle/>
        <a:p>
          <a:endParaRPr lang="en-US"/>
        </a:p>
      </dgm:t>
    </dgm:pt>
    <dgm:pt modelId="{ADC92011-77A5-480F-B538-3E7762ADB36B}" type="sibTrans" cxnId="{36A1CA10-4DDE-4C51-BF9F-90E363704EFD}">
      <dgm:prSet/>
      <dgm:spPr/>
      <dgm:t>
        <a:bodyPr/>
        <a:lstStyle/>
        <a:p>
          <a:endParaRPr lang="en-US"/>
        </a:p>
      </dgm:t>
    </dgm:pt>
    <dgm:pt modelId="{A73AA844-970A-4545-9B01-FCF2C004BBE7}">
      <dgm:prSet/>
      <dgm:spPr/>
      <dgm:t>
        <a:bodyPr/>
        <a:lstStyle/>
        <a:p>
          <a:r>
            <a:rPr lang="en-US"/>
            <a:t>We also witness that the 17 SDGs are interconnected and the challenge for social workers lies in translating human rights and environmental concerns while confronting macro-economic policies that are viewed as ideologically and politically sensitive.</a:t>
          </a:r>
        </a:p>
      </dgm:t>
    </dgm:pt>
    <dgm:pt modelId="{871CD68E-26F7-4F56-93E9-01A553846595}" type="parTrans" cxnId="{777E3726-B06B-4A85-A1B8-A9214193699D}">
      <dgm:prSet/>
      <dgm:spPr/>
      <dgm:t>
        <a:bodyPr/>
        <a:lstStyle/>
        <a:p>
          <a:endParaRPr lang="en-US"/>
        </a:p>
      </dgm:t>
    </dgm:pt>
    <dgm:pt modelId="{73D137F9-F992-47C9-8CAF-72A9CAE7332B}" type="sibTrans" cxnId="{777E3726-B06B-4A85-A1B8-A9214193699D}">
      <dgm:prSet/>
      <dgm:spPr/>
      <dgm:t>
        <a:bodyPr/>
        <a:lstStyle/>
        <a:p>
          <a:endParaRPr lang="en-US"/>
        </a:p>
      </dgm:t>
    </dgm:pt>
    <dgm:pt modelId="{3618AA33-F319-4537-92D3-C8A3237EDEE7}">
      <dgm:prSet/>
      <dgm:spPr/>
      <dgm:t>
        <a:bodyPr/>
        <a:lstStyle/>
        <a:p>
          <a:r>
            <a:rPr lang="en-US"/>
            <a:t>Nevertheless, the SDGs and Global Agenda for social work and social development provide social workers a comprehensive and holistice intervention framework for practice. </a:t>
          </a:r>
        </a:p>
      </dgm:t>
    </dgm:pt>
    <dgm:pt modelId="{6A6D1632-5886-4BF2-8CB0-679360AA376F}" type="parTrans" cxnId="{295A2FD2-84CB-49E1-A7C1-21503FD847B4}">
      <dgm:prSet/>
      <dgm:spPr/>
      <dgm:t>
        <a:bodyPr/>
        <a:lstStyle/>
        <a:p>
          <a:endParaRPr lang="en-US"/>
        </a:p>
      </dgm:t>
    </dgm:pt>
    <dgm:pt modelId="{A5F15DE4-0E36-47AE-9218-5C2F944A235B}" type="sibTrans" cxnId="{295A2FD2-84CB-49E1-A7C1-21503FD847B4}">
      <dgm:prSet/>
      <dgm:spPr/>
      <dgm:t>
        <a:bodyPr/>
        <a:lstStyle/>
        <a:p>
          <a:endParaRPr lang="en-US"/>
        </a:p>
      </dgm:t>
    </dgm:pt>
    <dgm:pt modelId="{9C377A2E-B28C-4CBB-AEDC-A155518C53BE}" type="pres">
      <dgm:prSet presAssocID="{889E1D3A-B382-4B78-A5C9-698FC1F2ED35}" presName="linear" presStyleCnt="0">
        <dgm:presLayoutVars>
          <dgm:animLvl val="lvl"/>
          <dgm:resizeHandles val="exact"/>
        </dgm:presLayoutVars>
      </dgm:prSet>
      <dgm:spPr/>
    </dgm:pt>
    <dgm:pt modelId="{88C8BACF-E447-4025-B990-971252B9B4A6}" type="pres">
      <dgm:prSet presAssocID="{1688971D-4447-4BFB-8126-1BD8A7C35DA0}" presName="parentText" presStyleLbl="node1" presStyleIdx="0" presStyleCnt="3">
        <dgm:presLayoutVars>
          <dgm:chMax val="0"/>
          <dgm:bulletEnabled val="1"/>
        </dgm:presLayoutVars>
      </dgm:prSet>
      <dgm:spPr/>
    </dgm:pt>
    <dgm:pt modelId="{0BCFA393-858A-4A68-840C-89A6767ACB70}" type="pres">
      <dgm:prSet presAssocID="{ADC92011-77A5-480F-B538-3E7762ADB36B}" presName="spacer" presStyleCnt="0"/>
      <dgm:spPr/>
    </dgm:pt>
    <dgm:pt modelId="{60899FC7-2CED-4AFB-848E-900B2155B0BC}" type="pres">
      <dgm:prSet presAssocID="{A73AA844-970A-4545-9B01-FCF2C004BBE7}" presName="parentText" presStyleLbl="node1" presStyleIdx="1" presStyleCnt="3">
        <dgm:presLayoutVars>
          <dgm:chMax val="0"/>
          <dgm:bulletEnabled val="1"/>
        </dgm:presLayoutVars>
      </dgm:prSet>
      <dgm:spPr/>
    </dgm:pt>
    <dgm:pt modelId="{69867DF9-079C-43EE-8810-5E3B4EB97317}" type="pres">
      <dgm:prSet presAssocID="{73D137F9-F992-47C9-8CAF-72A9CAE7332B}" presName="spacer" presStyleCnt="0"/>
      <dgm:spPr/>
    </dgm:pt>
    <dgm:pt modelId="{95CB0626-A3F8-435E-B154-B6DEE3B0B6CD}" type="pres">
      <dgm:prSet presAssocID="{3618AA33-F319-4537-92D3-C8A3237EDEE7}" presName="parentText" presStyleLbl="node1" presStyleIdx="2" presStyleCnt="3">
        <dgm:presLayoutVars>
          <dgm:chMax val="0"/>
          <dgm:bulletEnabled val="1"/>
        </dgm:presLayoutVars>
      </dgm:prSet>
      <dgm:spPr/>
    </dgm:pt>
  </dgm:ptLst>
  <dgm:cxnLst>
    <dgm:cxn modelId="{36A1CA10-4DDE-4C51-BF9F-90E363704EFD}" srcId="{889E1D3A-B382-4B78-A5C9-698FC1F2ED35}" destId="{1688971D-4447-4BFB-8126-1BD8A7C35DA0}" srcOrd="0" destOrd="0" parTransId="{442261C8-1110-4422-8043-3E17C65CF026}" sibTransId="{ADC92011-77A5-480F-B538-3E7762ADB36B}"/>
    <dgm:cxn modelId="{777E3726-B06B-4A85-A1B8-A9214193699D}" srcId="{889E1D3A-B382-4B78-A5C9-698FC1F2ED35}" destId="{A73AA844-970A-4545-9B01-FCF2C004BBE7}" srcOrd="1" destOrd="0" parTransId="{871CD68E-26F7-4F56-93E9-01A553846595}" sibTransId="{73D137F9-F992-47C9-8CAF-72A9CAE7332B}"/>
    <dgm:cxn modelId="{25E2092B-CBFC-4D58-A91A-35F5F86B3E16}" type="presOf" srcId="{889E1D3A-B382-4B78-A5C9-698FC1F2ED35}" destId="{9C377A2E-B28C-4CBB-AEDC-A155518C53BE}" srcOrd="0" destOrd="0" presId="urn:microsoft.com/office/officeart/2005/8/layout/vList2"/>
    <dgm:cxn modelId="{05727D79-A1F6-4D69-A8DD-64DE74B77FED}" type="presOf" srcId="{1688971D-4447-4BFB-8126-1BD8A7C35DA0}" destId="{88C8BACF-E447-4025-B990-971252B9B4A6}" srcOrd="0" destOrd="0" presId="urn:microsoft.com/office/officeart/2005/8/layout/vList2"/>
    <dgm:cxn modelId="{FD9EA679-38A1-44C3-9509-921CEC62CCB8}" type="presOf" srcId="{A73AA844-970A-4545-9B01-FCF2C004BBE7}" destId="{60899FC7-2CED-4AFB-848E-900B2155B0BC}" srcOrd="0" destOrd="0" presId="urn:microsoft.com/office/officeart/2005/8/layout/vList2"/>
    <dgm:cxn modelId="{03C5F3C2-BE09-4B0D-8D14-1BC6251CCEFC}" type="presOf" srcId="{3618AA33-F319-4537-92D3-C8A3237EDEE7}" destId="{95CB0626-A3F8-435E-B154-B6DEE3B0B6CD}" srcOrd="0" destOrd="0" presId="urn:microsoft.com/office/officeart/2005/8/layout/vList2"/>
    <dgm:cxn modelId="{295A2FD2-84CB-49E1-A7C1-21503FD847B4}" srcId="{889E1D3A-B382-4B78-A5C9-698FC1F2ED35}" destId="{3618AA33-F319-4537-92D3-C8A3237EDEE7}" srcOrd="2" destOrd="0" parTransId="{6A6D1632-5886-4BF2-8CB0-679360AA376F}" sibTransId="{A5F15DE4-0E36-47AE-9218-5C2F944A235B}"/>
    <dgm:cxn modelId="{435BDF6F-31C7-422D-96BE-13A18657D2D0}" type="presParOf" srcId="{9C377A2E-B28C-4CBB-AEDC-A155518C53BE}" destId="{88C8BACF-E447-4025-B990-971252B9B4A6}" srcOrd="0" destOrd="0" presId="urn:microsoft.com/office/officeart/2005/8/layout/vList2"/>
    <dgm:cxn modelId="{6B18C375-3A23-41B5-86BF-727E1EE3EC92}" type="presParOf" srcId="{9C377A2E-B28C-4CBB-AEDC-A155518C53BE}" destId="{0BCFA393-858A-4A68-840C-89A6767ACB70}" srcOrd="1" destOrd="0" presId="urn:microsoft.com/office/officeart/2005/8/layout/vList2"/>
    <dgm:cxn modelId="{6BC5EA3E-0386-4798-BC2D-C66FF3E991BF}" type="presParOf" srcId="{9C377A2E-B28C-4CBB-AEDC-A155518C53BE}" destId="{60899FC7-2CED-4AFB-848E-900B2155B0BC}" srcOrd="2" destOrd="0" presId="urn:microsoft.com/office/officeart/2005/8/layout/vList2"/>
    <dgm:cxn modelId="{811AE9B2-6E8A-4CE0-9F63-2EBEB119136D}" type="presParOf" srcId="{9C377A2E-B28C-4CBB-AEDC-A155518C53BE}" destId="{69867DF9-079C-43EE-8810-5E3B4EB97317}" srcOrd="3" destOrd="0" presId="urn:microsoft.com/office/officeart/2005/8/layout/vList2"/>
    <dgm:cxn modelId="{0CC1604F-3A9B-4F13-9B1A-5815D89588D5}" type="presParOf" srcId="{9C377A2E-B28C-4CBB-AEDC-A155518C53BE}" destId="{95CB0626-A3F8-435E-B154-B6DEE3B0B6C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E0BB2-E177-4942-911F-3998B9B35B7E}">
      <dsp:nvSpPr>
        <dsp:cNvPr id="0" name=""/>
        <dsp:cNvSpPr/>
      </dsp:nvSpPr>
      <dsp:spPr>
        <a:xfrm>
          <a:off x="0" y="317068"/>
          <a:ext cx="5122606" cy="149211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 2030 Agenda for sustainable development provides social workers with an opportunity to redefine our roles and ethical responsibilities pertaining to human rights, gender justice, economic equality and environmental sustainability.</a:t>
          </a:r>
        </a:p>
      </dsp:txBody>
      <dsp:txXfrm>
        <a:off x="72839" y="389907"/>
        <a:ext cx="4976928" cy="1346437"/>
      </dsp:txXfrm>
    </dsp:sp>
    <dsp:sp modelId="{E4721C3D-0487-4257-84D6-A11CC5BC279E}">
      <dsp:nvSpPr>
        <dsp:cNvPr id="0" name=""/>
        <dsp:cNvSpPr/>
      </dsp:nvSpPr>
      <dsp:spPr>
        <a:xfrm>
          <a:off x="0" y="1849504"/>
          <a:ext cx="5122606" cy="149211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17 SDGs include: </a:t>
          </a:r>
          <a:r>
            <a:rPr lang="en-US" sz="1400" b="1" kern="1200" dirty="0"/>
            <a:t>no poverty, zero hunger</a:t>
          </a:r>
          <a:r>
            <a:rPr lang="en-US" sz="1400" kern="1200" dirty="0"/>
            <a:t>, good health &amp; well-being, quality education, </a:t>
          </a:r>
          <a:r>
            <a:rPr lang="en-US" sz="1400" b="1" kern="1200" dirty="0"/>
            <a:t>gender equality</a:t>
          </a:r>
          <a:r>
            <a:rPr lang="en-US" sz="1400" kern="1200" dirty="0"/>
            <a:t>, clean water &amp; sanitation, affordable and clean energy, decent work and economic growth, industry, innovation &amp; infrastructure, </a:t>
          </a:r>
          <a:r>
            <a:rPr lang="en-US" sz="1400" b="1" kern="1200" dirty="0"/>
            <a:t>reduced</a:t>
          </a:r>
          <a:r>
            <a:rPr lang="en-US" sz="1400" kern="1200" dirty="0"/>
            <a:t> </a:t>
          </a:r>
          <a:r>
            <a:rPr lang="en-US" sz="1400" b="1" kern="1200" dirty="0"/>
            <a:t>inequalities</a:t>
          </a:r>
          <a:r>
            <a:rPr lang="en-US" sz="1400" kern="1200" dirty="0"/>
            <a:t>, sustainable cities &amp; communities, responsible production &amp; consumption, climate action, life below water, life on land, peace, justice and strong institutions, partnership for the goals.</a:t>
          </a:r>
        </a:p>
      </dsp:txBody>
      <dsp:txXfrm>
        <a:off x="72839" y="1922343"/>
        <a:ext cx="4976928" cy="1346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8BACF-E447-4025-B990-971252B9B4A6}">
      <dsp:nvSpPr>
        <dsp:cNvPr id="0" name=""/>
        <dsp:cNvSpPr/>
      </dsp:nvSpPr>
      <dsp:spPr>
        <a:xfrm>
          <a:off x="0" y="114644"/>
          <a:ext cx="6815731" cy="1227512"/>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values of social work and the SDGs are closely connected and have relevance for the application to practice.</a:t>
          </a:r>
        </a:p>
      </dsp:txBody>
      <dsp:txXfrm>
        <a:off x="59922" y="174566"/>
        <a:ext cx="6695887" cy="1107668"/>
      </dsp:txXfrm>
    </dsp:sp>
    <dsp:sp modelId="{60899FC7-2CED-4AFB-848E-900B2155B0BC}">
      <dsp:nvSpPr>
        <dsp:cNvPr id="0" name=""/>
        <dsp:cNvSpPr/>
      </dsp:nvSpPr>
      <dsp:spPr>
        <a:xfrm>
          <a:off x="0" y="1396877"/>
          <a:ext cx="6815731" cy="1227512"/>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We also witness that the 17 SDGs are interconnected and the challenge for social workers lies in translating human rights and environmental concerns while confronting macro-economic policies that are viewed as ideologically and politically sensitive.</a:t>
          </a:r>
        </a:p>
      </dsp:txBody>
      <dsp:txXfrm>
        <a:off x="59922" y="1456799"/>
        <a:ext cx="6695887" cy="1107668"/>
      </dsp:txXfrm>
    </dsp:sp>
    <dsp:sp modelId="{95CB0626-A3F8-435E-B154-B6DEE3B0B6CD}">
      <dsp:nvSpPr>
        <dsp:cNvPr id="0" name=""/>
        <dsp:cNvSpPr/>
      </dsp:nvSpPr>
      <dsp:spPr>
        <a:xfrm>
          <a:off x="0" y="2679109"/>
          <a:ext cx="6815731" cy="1227512"/>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Nevertheless, the SDGs and Global Agenda for social work and social development provide social workers a comprehensive and holistice intervention framework for practice. </a:t>
          </a:r>
        </a:p>
      </dsp:txBody>
      <dsp:txXfrm>
        <a:off x="59922" y="2739031"/>
        <a:ext cx="6695887" cy="11076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CBFA3-71B5-41F4-B765-19736F7F3CA8}" type="datetimeFigureOut">
              <a:rPr lang="en-US" smtClean="0"/>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FAEB4-8F5D-46A8-A6D2-2BF643F1E21E}" type="slidenum">
              <a:rPr lang="en-US" smtClean="0"/>
              <a:t>‹#›</a:t>
            </a:fld>
            <a:endParaRPr lang="en-US"/>
          </a:p>
        </p:txBody>
      </p:sp>
    </p:spTree>
    <p:extLst>
      <p:ext uri="{BB962C8B-B14F-4D97-AF65-F5344CB8AC3E}">
        <p14:creationId xmlns:p14="http://schemas.microsoft.com/office/powerpoint/2010/main" val="870268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xfrm>
            <a:off x="325438" y="700088"/>
            <a:ext cx="6207125" cy="3490912"/>
          </a:xfrm>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50509" fontAlgn="base">
              <a:spcBef>
                <a:spcPct val="0"/>
              </a:spcBef>
              <a:spcAft>
                <a:spcPct val="0"/>
              </a:spcAft>
              <a:defRPr/>
            </a:pPr>
            <a:fld id="{1198494D-CE2A-444B-B115-5F03A9DB84FB}" type="slidenum">
              <a:rPr lang="en-US">
                <a:solidFill>
                  <a:prstClr val="black"/>
                </a:solidFill>
                <a:latin typeface="Calibri"/>
              </a:rPr>
              <a:pPr defTabSz="450509" fontAlgn="base">
                <a:spcBef>
                  <a:spcPct val="0"/>
                </a:spcBef>
                <a:spcAft>
                  <a:spcPct val="0"/>
                </a:spcAft>
                <a:defRPr/>
              </a:pPr>
              <a:t>3</a:t>
            </a:fld>
            <a:endParaRPr lang="en-US">
              <a:solidFill>
                <a:prstClr val="black"/>
              </a:solidFill>
              <a:latin typeface="Calibri"/>
            </a:endParaRPr>
          </a:p>
        </p:txBody>
      </p:sp>
    </p:spTree>
    <p:extLst>
      <p:ext uri="{BB962C8B-B14F-4D97-AF65-F5344CB8AC3E}">
        <p14:creationId xmlns:p14="http://schemas.microsoft.com/office/powerpoint/2010/main" val="332579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AE1FE-786B-4B83-86A4-F53D629261B4}" type="slidenum">
              <a:rPr lang="en-US" smtClean="0"/>
              <a:t>25</a:t>
            </a:fld>
            <a:endParaRPr lang="en-US" dirty="0"/>
          </a:p>
        </p:txBody>
      </p:sp>
    </p:spTree>
    <p:extLst>
      <p:ext uri="{BB962C8B-B14F-4D97-AF65-F5344CB8AC3E}">
        <p14:creationId xmlns:p14="http://schemas.microsoft.com/office/powerpoint/2010/main" val="1514508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4ABB80E-3AB6-4EFB-8CDC-94027AC79879}"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33847-B42C-4F13-B676-7AB2839A1F43}"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1808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ABB80E-3AB6-4EFB-8CDC-94027AC79879}"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33847-B42C-4F13-B676-7AB2839A1F43}" type="slidenum">
              <a:rPr lang="en-US" smtClean="0"/>
              <a:t>‹#›</a:t>
            </a:fld>
            <a:endParaRPr lang="en-US"/>
          </a:p>
        </p:txBody>
      </p:sp>
    </p:spTree>
    <p:extLst>
      <p:ext uri="{BB962C8B-B14F-4D97-AF65-F5344CB8AC3E}">
        <p14:creationId xmlns:p14="http://schemas.microsoft.com/office/powerpoint/2010/main" val="424738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ABB80E-3AB6-4EFB-8CDC-94027AC79879}"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33847-B42C-4F13-B676-7AB2839A1F43}"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03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ABB80E-3AB6-4EFB-8CDC-94027AC79879}"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33847-B42C-4F13-B676-7AB2839A1F43}" type="slidenum">
              <a:rPr lang="en-US" smtClean="0"/>
              <a:t>‹#›</a:t>
            </a:fld>
            <a:endParaRPr lang="en-US"/>
          </a:p>
        </p:txBody>
      </p:sp>
    </p:spTree>
    <p:extLst>
      <p:ext uri="{BB962C8B-B14F-4D97-AF65-F5344CB8AC3E}">
        <p14:creationId xmlns:p14="http://schemas.microsoft.com/office/powerpoint/2010/main" val="175473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ABB80E-3AB6-4EFB-8CDC-94027AC79879}"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33847-B42C-4F13-B676-7AB2839A1F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9151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ABB80E-3AB6-4EFB-8CDC-94027AC79879}"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33847-B42C-4F13-B676-7AB2839A1F43}" type="slidenum">
              <a:rPr lang="en-US" smtClean="0"/>
              <a:t>‹#›</a:t>
            </a:fld>
            <a:endParaRPr lang="en-US"/>
          </a:p>
        </p:txBody>
      </p:sp>
    </p:spTree>
    <p:extLst>
      <p:ext uri="{BB962C8B-B14F-4D97-AF65-F5344CB8AC3E}">
        <p14:creationId xmlns:p14="http://schemas.microsoft.com/office/powerpoint/2010/main" val="281636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ABB80E-3AB6-4EFB-8CDC-94027AC79879}"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033847-B42C-4F13-B676-7AB2839A1F43}" type="slidenum">
              <a:rPr lang="en-US" smtClean="0"/>
              <a:t>‹#›</a:t>
            </a:fld>
            <a:endParaRPr lang="en-US"/>
          </a:p>
        </p:txBody>
      </p:sp>
    </p:spTree>
    <p:extLst>
      <p:ext uri="{BB962C8B-B14F-4D97-AF65-F5344CB8AC3E}">
        <p14:creationId xmlns:p14="http://schemas.microsoft.com/office/powerpoint/2010/main" val="130847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ABB80E-3AB6-4EFB-8CDC-94027AC79879}"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033847-B42C-4F13-B676-7AB2839A1F43}" type="slidenum">
              <a:rPr lang="en-US" smtClean="0"/>
              <a:t>‹#›</a:t>
            </a:fld>
            <a:endParaRPr lang="en-US"/>
          </a:p>
        </p:txBody>
      </p:sp>
    </p:spTree>
    <p:extLst>
      <p:ext uri="{BB962C8B-B14F-4D97-AF65-F5344CB8AC3E}">
        <p14:creationId xmlns:p14="http://schemas.microsoft.com/office/powerpoint/2010/main" val="172156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BB80E-3AB6-4EFB-8CDC-94027AC79879}"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033847-B42C-4F13-B676-7AB2839A1F43}" type="slidenum">
              <a:rPr lang="en-US" smtClean="0"/>
              <a:t>‹#›</a:t>
            </a:fld>
            <a:endParaRPr lang="en-US"/>
          </a:p>
        </p:txBody>
      </p:sp>
    </p:spTree>
    <p:extLst>
      <p:ext uri="{BB962C8B-B14F-4D97-AF65-F5344CB8AC3E}">
        <p14:creationId xmlns:p14="http://schemas.microsoft.com/office/powerpoint/2010/main" val="325519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ABB80E-3AB6-4EFB-8CDC-94027AC79879}"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33847-B42C-4F13-B676-7AB2839A1F43}" type="slidenum">
              <a:rPr lang="en-US" smtClean="0"/>
              <a:t>‹#›</a:t>
            </a:fld>
            <a:endParaRPr lang="en-US"/>
          </a:p>
        </p:txBody>
      </p:sp>
    </p:spTree>
    <p:extLst>
      <p:ext uri="{BB962C8B-B14F-4D97-AF65-F5344CB8AC3E}">
        <p14:creationId xmlns:p14="http://schemas.microsoft.com/office/powerpoint/2010/main" val="245023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ABB80E-3AB6-4EFB-8CDC-94027AC79879}"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33847-B42C-4F13-B676-7AB2839A1F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48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4ABB80E-3AB6-4EFB-8CDC-94027AC79879}" type="datetimeFigureOut">
              <a:rPr lang="en-US" smtClean="0"/>
              <a:t>1/5/2024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9033847-B42C-4F13-B676-7AB2839A1F43}"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576603"/>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raniga@uj.ac.za"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00DB2-41E3-7106-D090-A139253C53A8}"/>
              </a:ext>
            </a:extLst>
          </p:cNvPr>
          <p:cNvSpPr>
            <a:spLocks noGrp="1"/>
          </p:cNvSpPr>
          <p:nvPr>
            <p:ph type="ctrTitle"/>
          </p:nvPr>
        </p:nvSpPr>
        <p:spPr/>
        <p:txBody>
          <a:bodyPr>
            <a:noAutofit/>
          </a:bodyPr>
          <a:lstStyle/>
          <a:p>
            <a:r>
              <a:rPr lang="en-US" sz="3200" b="1" dirty="0"/>
              <a:t>Sustainable Livelihoods, Entrepreneurship and Low-Income Women's Economic Empowerment in South Africa</a:t>
            </a:r>
            <a:br>
              <a:rPr lang="en-US" sz="3200" dirty="0"/>
            </a:br>
            <a:endParaRPr lang="en-US" sz="3200" dirty="0">
              <a:solidFill>
                <a:srgbClr val="FFFFFF"/>
              </a:solidFill>
            </a:endParaRPr>
          </a:p>
        </p:txBody>
      </p:sp>
      <p:sp>
        <p:nvSpPr>
          <p:cNvPr id="3" name="Subtitle 2">
            <a:extLst>
              <a:ext uri="{FF2B5EF4-FFF2-40B4-BE49-F238E27FC236}">
                <a16:creationId xmlns:a16="http://schemas.microsoft.com/office/drawing/2014/main" id="{27948F66-72A5-E248-85A8-1466C60806F2}"/>
              </a:ext>
            </a:extLst>
          </p:cNvPr>
          <p:cNvSpPr>
            <a:spLocks noGrp="1"/>
          </p:cNvSpPr>
          <p:nvPr>
            <p:ph type="subTitle" idx="1"/>
          </p:nvPr>
        </p:nvSpPr>
        <p:spPr/>
        <p:txBody>
          <a:bodyPr>
            <a:normAutofit/>
          </a:bodyPr>
          <a:lstStyle/>
          <a:p>
            <a:r>
              <a:rPr lang="en-US" dirty="0">
                <a:solidFill>
                  <a:srgbClr val="FFFFFF"/>
                </a:solidFill>
              </a:rPr>
              <a:t>PROFESSOR TANUSHA RANIGA</a:t>
            </a:r>
          </a:p>
          <a:p>
            <a:r>
              <a:rPr lang="en-US" dirty="0">
                <a:solidFill>
                  <a:srgbClr val="FFFFFF"/>
                </a:solidFill>
                <a:hlinkClick r:id="rId2"/>
              </a:rPr>
              <a:t>traniga@uj.ac.za</a:t>
            </a:r>
            <a:endParaRPr lang="en-US" dirty="0">
              <a:solidFill>
                <a:srgbClr val="FFFFFF"/>
              </a:solidFill>
            </a:endParaRPr>
          </a:p>
          <a:p>
            <a:r>
              <a:rPr lang="en-US" dirty="0">
                <a:solidFill>
                  <a:srgbClr val="FFFFFF"/>
                </a:solidFill>
              </a:rPr>
              <a:t>+27 828308211</a:t>
            </a:r>
          </a:p>
        </p:txBody>
      </p:sp>
      <p:pic>
        <p:nvPicPr>
          <p:cNvPr id="6" name="Picture 5" descr="Logo, company name&#10;&#10;Description automatically generated">
            <a:extLst>
              <a:ext uri="{FF2B5EF4-FFF2-40B4-BE49-F238E27FC236}">
                <a16:creationId xmlns:a16="http://schemas.microsoft.com/office/drawing/2014/main" id="{4A6BB74E-C300-9956-F635-F858B597D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32" y="1023995"/>
            <a:ext cx="5369052" cy="2523454"/>
          </a:xfrm>
          <a:prstGeom prst="rect">
            <a:avLst/>
          </a:prstGeom>
        </p:spPr>
      </p:pic>
      <p:pic>
        <p:nvPicPr>
          <p:cNvPr id="5" name="Picture 4" descr="hand holding ball">
            <a:extLst>
              <a:ext uri="{FF2B5EF4-FFF2-40B4-BE49-F238E27FC236}">
                <a16:creationId xmlns:a16="http://schemas.microsoft.com/office/drawing/2014/main" id="{2D65A493-6A51-526F-93F0-334ED8EE2CCB}"/>
              </a:ext>
            </a:extLst>
          </p:cNvPr>
          <p:cNvPicPr>
            <a:picLocks noChangeAspect="1"/>
          </p:cNvPicPr>
          <p:nvPr/>
        </p:nvPicPr>
        <p:blipFill rotWithShape="1">
          <a:blip r:embed="rId4"/>
          <a:srcRect l="27222" r="20465"/>
          <a:stretch/>
        </p:blipFill>
        <p:spPr>
          <a:xfrm>
            <a:off x="7592037" y="484632"/>
            <a:ext cx="2833697" cy="3602181"/>
          </a:xfrm>
          <a:prstGeom prst="rect">
            <a:avLst/>
          </a:prstGeom>
        </p:spPr>
      </p:pic>
    </p:spTree>
    <p:extLst>
      <p:ext uri="{BB962C8B-B14F-4D97-AF65-F5344CB8AC3E}">
        <p14:creationId xmlns:p14="http://schemas.microsoft.com/office/powerpoint/2010/main" val="9752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458B-15E9-50EC-6358-DA23E61F6188}"/>
              </a:ext>
            </a:extLst>
          </p:cNvPr>
          <p:cNvSpPr>
            <a:spLocks noGrp="1"/>
          </p:cNvSpPr>
          <p:nvPr>
            <p:ph type="title"/>
          </p:nvPr>
        </p:nvSpPr>
        <p:spPr/>
        <p:txBody>
          <a:bodyPr/>
          <a:lstStyle/>
          <a:p>
            <a:r>
              <a:rPr lang="en-US" dirty="0"/>
              <a:t>POST-APARTHEID SOUTH AFRICA</a:t>
            </a:r>
          </a:p>
        </p:txBody>
      </p:sp>
      <p:sp>
        <p:nvSpPr>
          <p:cNvPr id="3" name="Content Placeholder 2">
            <a:extLst>
              <a:ext uri="{FF2B5EF4-FFF2-40B4-BE49-F238E27FC236}">
                <a16:creationId xmlns:a16="http://schemas.microsoft.com/office/drawing/2014/main" id="{7355FA5E-6B1E-F182-512D-50F5C12BB538}"/>
              </a:ext>
            </a:extLst>
          </p:cNvPr>
          <p:cNvSpPr>
            <a:spLocks noGrp="1"/>
          </p:cNvSpPr>
          <p:nvPr>
            <p:ph idx="1"/>
          </p:nvPr>
        </p:nvSpPr>
        <p:spPr>
          <a:xfrm>
            <a:off x="484294" y="1270000"/>
            <a:ext cx="8596668" cy="3880773"/>
          </a:xfrm>
        </p:spPr>
        <p:txBody>
          <a:bodyPr>
            <a:noAutofit/>
          </a:bodyPr>
          <a:lstStyle/>
          <a:p>
            <a:pPr algn="just"/>
            <a:endParaRPr lang="en-US" sz="2800" dirty="0">
              <a:effectLst/>
              <a:latin typeface="Times New Roman" panose="02020603050405020304" pitchFamily="18" charset="0"/>
              <a:ea typeface="Calibri" panose="020F0502020204030204" pitchFamily="34" charset="0"/>
            </a:endParaRPr>
          </a:p>
          <a:p>
            <a:pPr algn="just"/>
            <a:r>
              <a:rPr lang="en-US" sz="2800" dirty="0">
                <a:effectLst/>
                <a:latin typeface="Times New Roman" panose="02020603050405020304" pitchFamily="18" charset="0"/>
                <a:ea typeface="Calibri" panose="020F0502020204030204" pitchFamily="34" charset="0"/>
              </a:rPr>
              <a:t>South Africa’s history and current poverty status are grounded in colonial and apartheid legislation, entrenched racial discrimination around access to formal and informal employment and systematic disenfranchisement. </a:t>
            </a: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Raniga (2016) argues that national poverty reduction strategies are linked weakly to strategies for economic growth and stability.</a:t>
            </a: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Failure to consider gender as closely aligned to South Africa’s macroeconomic strategy underscored by neoliberal capitalism.</a:t>
            </a:r>
            <a:endParaRPr lang="en-US" sz="2800" dirty="0"/>
          </a:p>
        </p:txBody>
      </p:sp>
    </p:spTree>
    <p:extLst>
      <p:ext uri="{BB962C8B-B14F-4D97-AF65-F5344CB8AC3E}">
        <p14:creationId xmlns:p14="http://schemas.microsoft.com/office/powerpoint/2010/main" val="3903601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C77E-AB98-93FF-5341-03A2ABF14F5B}"/>
              </a:ext>
            </a:extLst>
          </p:cNvPr>
          <p:cNvSpPr>
            <a:spLocks noGrp="1"/>
          </p:cNvSpPr>
          <p:nvPr>
            <p:ph type="title"/>
          </p:nvPr>
        </p:nvSpPr>
        <p:spPr/>
        <p:txBody>
          <a:bodyPr/>
          <a:lstStyle/>
          <a:p>
            <a:r>
              <a:rPr lang="en-US" dirty="0"/>
              <a:t>Women and the Economy</a:t>
            </a:r>
          </a:p>
        </p:txBody>
      </p:sp>
      <p:sp>
        <p:nvSpPr>
          <p:cNvPr id="3" name="Content Placeholder 2">
            <a:extLst>
              <a:ext uri="{FF2B5EF4-FFF2-40B4-BE49-F238E27FC236}">
                <a16:creationId xmlns:a16="http://schemas.microsoft.com/office/drawing/2014/main" id="{5121DD49-DDDA-4A66-7413-9F17C93B632F}"/>
              </a:ext>
            </a:extLst>
          </p:cNvPr>
          <p:cNvSpPr>
            <a:spLocks noGrp="1"/>
          </p:cNvSpPr>
          <p:nvPr>
            <p:ph idx="1"/>
          </p:nvPr>
        </p:nvSpPr>
        <p:spPr/>
        <p:txBody>
          <a:bodyPr>
            <a:normAutofit fontScale="92500" lnSpcReduction="20000"/>
          </a:bodyPr>
          <a:lstStyle/>
          <a:p>
            <a:r>
              <a:rPr lang="en-ZA" sz="2800" dirty="0">
                <a:latin typeface="Times New Roman" panose="02020603050405020304" pitchFamily="18" charset="0"/>
                <a:ea typeface="Calibri" panose="020F0502020204030204" pitchFamily="34" charset="0"/>
                <a:cs typeface="Times New Roman" panose="02020603050405020304" pitchFamily="18" charset="0"/>
              </a:rPr>
              <a:t>W</a:t>
            </a:r>
            <a:r>
              <a:rPr lang="en-ZA" sz="2800" dirty="0">
                <a:effectLst/>
                <a:latin typeface="Times New Roman" panose="02020603050405020304" pitchFamily="18" charset="0"/>
                <a:ea typeface="Calibri" panose="020F0502020204030204" pitchFamily="34" charset="0"/>
                <a:cs typeface="Times New Roman" panose="02020603050405020304" pitchFamily="18" charset="0"/>
              </a:rPr>
              <a:t>omen constitute the major</a:t>
            </a:r>
            <a:r>
              <a:rPr lang="en-ZA" sz="2800" dirty="0">
                <a:latin typeface="Times New Roman" panose="02020603050405020304" pitchFamily="18" charset="0"/>
                <a:ea typeface="Calibri" panose="020F0502020204030204" pitchFamily="34" charset="0"/>
                <a:cs typeface="Times New Roman" panose="02020603050405020304" pitchFamily="18" charset="0"/>
              </a:rPr>
              <a:t>ity</a:t>
            </a:r>
            <a:r>
              <a:rPr lang="en-ZA" sz="2800" dirty="0">
                <a:effectLst/>
                <a:latin typeface="Times New Roman" panose="02020603050405020304" pitchFamily="18" charset="0"/>
                <a:ea typeface="Calibri" panose="020F0502020204030204" pitchFamily="34" charset="0"/>
                <a:cs typeface="Times New Roman" panose="02020603050405020304" pitchFamily="18" charset="0"/>
              </a:rPr>
              <a:t> of the South African population but account for only a third of the labour force and have minimal representation on top management positions, as gender equality within the workplace is underpinned by occupational segregation (Raniga, 2021). </a:t>
            </a:r>
          </a:p>
          <a:p>
            <a:r>
              <a:rPr lang="en-ZA" sz="2800" dirty="0">
                <a:effectLst/>
                <a:latin typeface="Times New Roman" panose="02020603050405020304" pitchFamily="18" charset="0"/>
                <a:ea typeface="Calibri" panose="020F0502020204030204" pitchFamily="34" charset="0"/>
                <a:cs typeface="Times New Roman" panose="02020603050405020304" pitchFamily="18" charset="0"/>
              </a:rPr>
              <a:t>The social and gender discrimination consciously instigated by  management in the formal work sector, persistently create barriers to women’s employment, growth and upward mobility. Evidently, women are still under-utilized in the South African employment market and the majority are employed in the poorest paid sector of the formal economy, namely the social services or public sector (Parry &amp; </a:t>
            </a:r>
            <a:r>
              <a:rPr lang="en-ZA" sz="2800" dirty="0" err="1">
                <a:effectLst/>
                <a:latin typeface="Times New Roman" panose="02020603050405020304" pitchFamily="18" charset="0"/>
                <a:ea typeface="Calibri" panose="020F0502020204030204" pitchFamily="34" charset="0"/>
                <a:cs typeface="Times New Roman" panose="02020603050405020304" pitchFamily="18" charset="0"/>
              </a:rPr>
              <a:t>Segalo</a:t>
            </a:r>
            <a:r>
              <a:rPr lang="en-ZA" sz="2800" dirty="0">
                <a:effectLst/>
                <a:latin typeface="Times New Roman" panose="02020603050405020304" pitchFamily="18" charset="0"/>
                <a:ea typeface="Calibri" panose="020F0502020204030204" pitchFamily="34" charset="0"/>
                <a:cs typeface="Times New Roman" panose="02020603050405020304" pitchFamily="18" charset="0"/>
              </a:rPr>
              <a:t>, 2017; Raniga, 2021).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08086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7799-A5E2-3C8A-9A5E-407F90497A2E}"/>
              </a:ext>
            </a:extLst>
          </p:cNvPr>
          <p:cNvSpPr>
            <a:spLocks noGrp="1"/>
          </p:cNvSpPr>
          <p:nvPr>
            <p:ph type="title"/>
          </p:nvPr>
        </p:nvSpPr>
        <p:spPr/>
        <p:txBody>
          <a:bodyPr/>
          <a:lstStyle/>
          <a:p>
            <a:r>
              <a:rPr lang="en-US" dirty="0"/>
              <a:t>AFRICAN FEMINISM</a:t>
            </a:r>
          </a:p>
        </p:txBody>
      </p:sp>
      <p:sp>
        <p:nvSpPr>
          <p:cNvPr id="3" name="Content Placeholder 2">
            <a:extLst>
              <a:ext uri="{FF2B5EF4-FFF2-40B4-BE49-F238E27FC236}">
                <a16:creationId xmlns:a16="http://schemas.microsoft.com/office/drawing/2014/main" id="{16397950-285D-1804-3853-77E89B23A3F0}"/>
              </a:ext>
            </a:extLst>
          </p:cNvPr>
          <p:cNvSpPr>
            <a:spLocks noGrp="1"/>
          </p:cNvSpPr>
          <p:nvPr>
            <p:ph idx="1"/>
          </p:nvPr>
        </p:nvSpPr>
        <p:spPr/>
        <p:txBody>
          <a:bodyPr>
            <a:normAutofit lnSpcReduction="10000"/>
          </a:bodyPr>
          <a:lstStyle/>
          <a:p>
            <a:pPr algn="just"/>
            <a:r>
              <a:rPr lang="en-US" sz="2400" dirty="0">
                <a:effectLst/>
                <a:latin typeface="Times New Roman" panose="02020603050405020304" pitchFamily="18" charset="0"/>
                <a:ea typeface="Calibri" panose="020F0502020204030204" pitchFamily="34" charset="0"/>
              </a:rPr>
              <a:t>Historically in many societies across both Global South countries, gender relations and stereotypes have been deeply entrenched in our psyche and connected to the reproductive functions of women and the discourse that motherhood is self-sacrificing.  </a:t>
            </a:r>
          </a:p>
          <a:p>
            <a:pPr algn="just"/>
            <a:r>
              <a:rPr lang="en-US" sz="2400" dirty="0">
                <a:effectLst/>
                <a:latin typeface="Times New Roman" panose="02020603050405020304" pitchFamily="18" charset="0"/>
                <a:ea typeface="Calibri" panose="020F0502020204030204" pitchFamily="34" charset="0"/>
              </a:rPr>
              <a:t>This social construction of gender along with culturally induced nurturing and caring functions of women have instilled systemic and institutionalized patterns of self-denial and economic dependence of women (</a:t>
            </a:r>
            <a:r>
              <a:rPr lang="en-US" sz="2400" dirty="0" err="1">
                <a:effectLst/>
                <a:latin typeface="Times New Roman" panose="02020603050405020304" pitchFamily="18" charset="0"/>
                <a:ea typeface="Calibri" panose="020F0502020204030204" pitchFamily="34" charset="0"/>
              </a:rPr>
              <a:t>Nnaemeka</a:t>
            </a:r>
            <a:r>
              <a:rPr lang="en-US" sz="2400" dirty="0">
                <a:effectLst/>
                <a:latin typeface="Times New Roman" panose="02020603050405020304" pitchFamily="18" charset="0"/>
                <a:ea typeface="Calibri" panose="020F0502020204030204" pitchFamily="34" charset="0"/>
              </a:rPr>
              <a:t>, 2005, Raniga, 2019).</a:t>
            </a:r>
          </a:p>
          <a:p>
            <a:pPr algn="just"/>
            <a:r>
              <a:rPr lang="en-ZA" sz="2400" dirty="0">
                <a:effectLst/>
                <a:latin typeface="Times New Roman" panose="02020603050405020304" pitchFamily="18" charset="0"/>
                <a:ea typeface="Calibri" panose="020F0502020204030204" pitchFamily="34" charset="0"/>
                <a:cs typeface="Times New Roman" panose="02020603050405020304" pitchFamily="18" charset="0"/>
              </a:rPr>
              <a:t>Gender discrimination inevitably leads to the unequal sharing of resources such as information, time, access to family wealth, education and income management and distribution (</a:t>
            </a:r>
            <a:r>
              <a:rPr lang="en-ZA" sz="2400" dirty="0" err="1">
                <a:effectLst/>
                <a:latin typeface="Times New Roman" panose="02020603050405020304" pitchFamily="18" charset="0"/>
                <a:ea typeface="Calibri" panose="020F0502020204030204" pitchFamily="34" charset="0"/>
                <a:cs typeface="Times New Roman" panose="02020603050405020304" pitchFamily="18" charset="0"/>
              </a:rPr>
              <a:t>Hendrickse</a:t>
            </a:r>
            <a:r>
              <a:rPr lang="en-ZA" sz="2400" dirty="0">
                <a:effectLst/>
                <a:latin typeface="Times New Roman" panose="02020603050405020304" pitchFamily="18" charset="0"/>
                <a:ea typeface="Calibri" panose="020F0502020204030204" pitchFamily="34" charset="0"/>
                <a:cs typeface="Times New Roman" panose="02020603050405020304" pitchFamily="18" charset="0"/>
              </a:rPr>
              <a:t>, 2012). </a:t>
            </a:r>
          </a:p>
          <a:p>
            <a:endParaRPr lang="en-US" dirty="0"/>
          </a:p>
        </p:txBody>
      </p:sp>
    </p:spTree>
    <p:extLst>
      <p:ext uri="{BB962C8B-B14F-4D97-AF65-F5344CB8AC3E}">
        <p14:creationId xmlns:p14="http://schemas.microsoft.com/office/powerpoint/2010/main" val="1729055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5496-3403-3C3F-1745-5D653D54F8B6}"/>
              </a:ext>
            </a:extLst>
          </p:cNvPr>
          <p:cNvSpPr>
            <a:spLocks noGrp="1"/>
          </p:cNvSpPr>
          <p:nvPr>
            <p:ph type="title"/>
          </p:nvPr>
        </p:nvSpPr>
        <p:spPr/>
        <p:txBody>
          <a:bodyPr/>
          <a:lstStyle/>
          <a:p>
            <a:r>
              <a:rPr lang="en-US" dirty="0"/>
              <a:t>THE STUDY PURPOSE</a:t>
            </a:r>
          </a:p>
        </p:txBody>
      </p:sp>
      <p:sp>
        <p:nvSpPr>
          <p:cNvPr id="3" name="Content Placeholder 2">
            <a:extLst>
              <a:ext uri="{FF2B5EF4-FFF2-40B4-BE49-F238E27FC236}">
                <a16:creationId xmlns:a16="http://schemas.microsoft.com/office/drawing/2014/main" id="{B1A0445C-9946-A0F9-EC45-07FA1E601D1D}"/>
              </a:ext>
            </a:extLst>
          </p:cNvPr>
          <p:cNvSpPr>
            <a:spLocks noGrp="1"/>
          </p:cNvSpPr>
          <p:nvPr>
            <p:ph idx="1"/>
          </p:nvPr>
        </p:nvSpPr>
        <p:spPr/>
        <p:txBody>
          <a:bodyPr>
            <a:normAutofit lnSpcReduction="10000"/>
          </a:bodyPr>
          <a:lstStyle/>
          <a:p>
            <a:pPr algn="just"/>
            <a:r>
              <a:rPr lang="en-US" sz="1800" dirty="0">
                <a:effectLst/>
                <a:latin typeface="Arial" panose="020B0604020202020204" pitchFamily="34" charset="0"/>
                <a:ea typeface="Calibri" panose="020F0502020204030204" pitchFamily="34" charset="0"/>
              </a:rPr>
              <a:t> </a:t>
            </a:r>
            <a:r>
              <a:rPr lang="en-ZA" sz="2400" dirty="0">
                <a:effectLst/>
                <a:latin typeface="Arial" panose="020B0604020202020204" pitchFamily="34" charset="0"/>
                <a:ea typeface="Calibri" panose="020F0502020204030204" pitchFamily="34" charset="0"/>
              </a:rPr>
              <a:t>A sense of urgency exists to reinvigorate developmental social work interventions to address income insecurity and dire poverty in female-headed households. </a:t>
            </a:r>
          </a:p>
          <a:p>
            <a:pPr algn="just"/>
            <a:r>
              <a:rPr lang="en-ZA" sz="2400" dirty="0">
                <a:effectLst/>
                <a:latin typeface="Arial" panose="020B0604020202020204" pitchFamily="34" charset="0"/>
                <a:ea typeface="Calibri" panose="020F0502020204030204" pitchFamily="34" charset="0"/>
              </a:rPr>
              <a:t>In South Africa, non-governmental organizations are partnering with the Ministry of Social Development to train women who rely on </a:t>
            </a:r>
            <a:r>
              <a:rPr lang="en-ZA" sz="2400" dirty="0">
                <a:latin typeface="Arial" panose="020B0604020202020204" pitchFamily="34" charset="0"/>
                <a:ea typeface="Calibri" panose="020F0502020204030204" pitchFamily="34" charset="0"/>
              </a:rPr>
              <a:t>monthly cash from the </a:t>
            </a:r>
            <a:r>
              <a:rPr lang="en-ZA" sz="2400" dirty="0">
                <a:effectLst/>
                <a:latin typeface="Arial" panose="020B0604020202020204" pitchFamily="34" charset="0"/>
                <a:ea typeface="Calibri" panose="020F0502020204030204" pitchFamily="34" charset="0"/>
              </a:rPr>
              <a:t>state to help enhance entrepreneurial skills and to start their own businesses. </a:t>
            </a:r>
          </a:p>
          <a:p>
            <a:pPr algn="just"/>
            <a:r>
              <a:rPr lang="en-ZA" sz="2400" dirty="0">
                <a:effectLst/>
                <a:latin typeface="Arial" panose="020B0604020202020204" pitchFamily="34" charset="0"/>
                <a:ea typeface="Calibri" panose="020F0502020204030204" pitchFamily="34" charset="0"/>
              </a:rPr>
              <a:t>Informed by sustainable livelihood and social development frameworks, this presentation provides some insight into the experiences of 20  women who participated in business development training facilitated by an NGO</a:t>
            </a:r>
            <a:r>
              <a:rPr lang="en-ZA" sz="1800" dirty="0">
                <a:effectLst/>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113941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8DEC-CEEB-26E7-14C5-A53F7C60FC51}"/>
              </a:ext>
            </a:extLst>
          </p:cNvPr>
          <p:cNvSpPr>
            <a:spLocks noGrp="1"/>
          </p:cNvSpPr>
          <p:nvPr>
            <p:ph type="title"/>
          </p:nvPr>
        </p:nvSpPr>
        <p:spPr/>
        <p:txBody>
          <a:bodyPr>
            <a:normAutofit/>
          </a:bodyPr>
          <a:lstStyle/>
          <a:p>
            <a:r>
              <a:rPr lang="en-ZA" sz="3200" b="1" dirty="0">
                <a:effectLst/>
                <a:latin typeface="Times New Roman" panose="02020603050405020304" pitchFamily="18" charset="0"/>
                <a:ea typeface="Calibri" panose="020F0502020204030204" pitchFamily="34" charset="0"/>
                <a:cs typeface="Times New Roman" panose="02020603050405020304" pitchFamily="18" charset="0"/>
              </a:rPr>
              <a:t>Context of study: The Clothing Bank</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10430818-5751-CDDC-DACD-B5814DEF3C49}"/>
              </a:ext>
            </a:extLst>
          </p:cNvPr>
          <p:cNvSpPr>
            <a:spLocks noGrp="1"/>
          </p:cNvSpPr>
          <p:nvPr>
            <p:ph idx="1"/>
          </p:nvPr>
        </p:nvSpPr>
        <p:spPr/>
        <p:txBody>
          <a:bodyPr>
            <a:normAutofit lnSpcReduction="10000"/>
          </a:bodyPr>
          <a:lstStyle/>
          <a:p>
            <a:pPr algn="just"/>
            <a:r>
              <a:rPr lang="en-ZA" sz="2400" dirty="0">
                <a:effectLst/>
                <a:latin typeface="Times New Roman" panose="02020603050405020304" pitchFamily="18" charset="0"/>
                <a:ea typeface="Calibri" panose="020F0502020204030204" pitchFamily="34" charset="0"/>
              </a:rPr>
              <a:t>The Clothing Bank (TCB) is an NGO that was established in 2010 in Cape Town to empower unemployed women to become confident, competent and independent entrepreneurs. </a:t>
            </a:r>
          </a:p>
          <a:p>
            <a:pPr algn="just"/>
            <a:r>
              <a:rPr lang="en-ZA" sz="2400" dirty="0">
                <a:effectLst/>
                <a:latin typeface="Times New Roman" panose="02020603050405020304" pitchFamily="18" charset="0"/>
                <a:ea typeface="Calibri" panose="020F0502020204030204" pitchFamily="34" charset="0"/>
                <a:cs typeface="Times New Roman" panose="02020603050405020304" pitchFamily="18" charset="0"/>
              </a:rPr>
              <a:t>The Clothing Bank was started by two retired women who had worked in multinational companies in the private sector. </a:t>
            </a:r>
          </a:p>
          <a:p>
            <a:pPr algn="just"/>
            <a:r>
              <a:rPr lang="en-ZA" sz="2400" dirty="0">
                <a:effectLst/>
                <a:latin typeface="Times New Roman" panose="02020603050405020304" pitchFamily="18" charset="0"/>
                <a:ea typeface="Calibri" panose="020F0502020204030204" pitchFamily="34" charset="0"/>
                <a:cs typeface="Times New Roman" panose="02020603050405020304" pitchFamily="18" charset="0"/>
              </a:rPr>
              <a:t>These project coordinators had a deep sense of social responsibility and they wanted to share their business skills with unemployed women who resided in impoverished communities.  </a:t>
            </a:r>
          </a:p>
          <a:p>
            <a:pPr algn="just"/>
            <a:r>
              <a:rPr lang="en-ZA" sz="2400" dirty="0">
                <a:effectLst/>
                <a:latin typeface="Times New Roman" panose="02020603050405020304" pitchFamily="18" charset="0"/>
                <a:ea typeface="Calibri" panose="020F0502020204030204" pitchFamily="34" charset="0"/>
                <a:cs typeface="Times New Roman" panose="02020603050405020304" pitchFamily="18" charset="0"/>
              </a:rPr>
              <a:t>The project coordinators across the KZN, Gauteng, Western Cape and East London provinces have trained over 4000 unemployed women between the ages of 18-55 years since 2019.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3644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D2EB8-03E8-8152-F979-B276948E6493}"/>
              </a:ext>
            </a:extLst>
          </p:cNvPr>
          <p:cNvSpPr>
            <a:spLocks noGrp="1"/>
          </p:cNvSpPr>
          <p:nvPr>
            <p:ph type="title"/>
          </p:nvPr>
        </p:nvSpPr>
        <p:spPr>
          <a:xfrm>
            <a:off x="964788" y="804333"/>
            <a:ext cx="3302412" cy="5249334"/>
          </a:xfrm>
        </p:spPr>
        <p:txBody>
          <a:bodyPr>
            <a:normAutofit/>
          </a:bodyPr>
          <a:lstStyle/>
          <a:p>
            <a:pPr algn="r"/>
            <a:r>
              <a:rPr lang="en-US" dirty="0">
                <a:solidFill>
                  <a:srgbClr val="FFFFFF"/>
                </a:solidFill>
              </a:rPr>
              <a:t>QUALITATIVE METHODOLOGY</a:t>
            </a:r>
          </a:p>
        </p:txBody>
      </p:sp>
      <p:sp>
        <p:nvSpPr>
          <p:cNvPr id="3" name="Content Placeholder 2">
            <a:extLst>
              <a:ext uri="{FF2B5EF4-FFF2-40B4-BE49-F238E27FC236}">
                <a16:creationId xmlns:a16="http://schemas.microsoft.com/office/drawing/2014/main" id="{3B8B24F9-802F-7BAF-EF89-30DC0C328142}"/>
              </a:ext>
            </a:extLst>
          </p:cNvPr>
          <p:cNvSpPr>
            <a:spLocks noGrp="1"/>
          </p:cNvSpPr>
          <p:nvPr>
            <p:ph idx="1"/>
          </p:nvPr>
        </p:nvSpPr>
        <p:spPr>
          <a:xfrm>
            <a:off x="5109882" y="804333"/>
            <a:ext cx="6147169" cy="5249334"/>
          </a:xfrm>
        </p:spPr>
        <p:txBody>
          <a:bodyPr anchor="ctr">
            <a:normAutofit fontScale="77500" lnSpcReduction="20000"/>
          </a:bodyPr>
          <a:lstStyle/>
          <a:p>
            <a:pPr marL="0" indent="0" algn="just">
              <a:buNone/>
            </a:pPr>
            <a:r>
              <a:rPr lang="en-ZA" sz="3000" dirty="0">
                <a:effectLst/>
                <a:latin typeface="Times New Roman" panose="02020603050405020304" pitchFamily="18" charset="0"/>
                <a:ea typeface="Calibri" panose="020F0502020204030204" pitchFamily="34" charset="0"/>
              </a:rPr>
              <a:t>Qualitative, descriptive design afforded the women the opportunity to speak with confidence about their psychosocial and economic experiences taking into account the intersectional discrimination facing these women.</a:t>
            </a:r>
          </a:p>
          <a:p>
            <a:pPr marL="0" indent="0" algn="just">
              <a:buNone/>
            </a:pPr>
            <a:r>
              <a:rPr lang="en-ZA" sz="3000" dirty="0">
                <a:effectLst/>
                <a:latin typeface="Times New Roman" panose="02020603050405020304" pitchFamily="18" charset="0"/>
                <a:ea typeface="Calibri" panose="020F0502020204030204" pitchFamily="34" charset="0"/>
              </a:rPr>
              <a:t>Non-probability purposive sampling was used to select the women. The following criteria guided the selection of the women:</a:t>
            </a:r>
          </a:p>
          <a:p>
            <a:pPr marL="342900" marR="0" lvl="0" indent="-342900" algn="just">
              <a:lnSpc>
                <a:spcPct val="150000"/>
              </a:lnSpc>
              <a:spcBef>
                <a:spcPts val="0"/>
              </a:spcBef>
              <a:spcAft>
                <a:spcPts val="600"/>
              </a:spcAft>
              <a:buFont typeface="Symbol" panose="05050102010706020507" pitchFamily="18" charset="2"/>
              <a:buChar char=""/>
            </a:pPr>
            <a:r>
              <a:rPr lang="en-ZA" sz="3000" dirty="0">
                <a:effectLst/>
                <a:latin typeface="Times New Roman" panose="02020603050405020304" pitchFamily="18" charset="0"/>
                <a:ea typeface="Times New Roman" panose="02020603050405020304" pitchFamily="18" charset="0"/>
              </a:rPr>
              <a:t>Women who had participated in the NGO for the past two years;</a:t>
            </a:r>
            <a:endParaRPr lang="en-US" sz="30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600"/>
              </a:spcAft>
              <a:buFont typeface="Symbol" panose="05050102010706020507" pitchFamily="18" charset="2"/>
              <a:buChar char=""/>
            </a:pPr>
            <a:r>
              <a:rPr lang="en-ZA" sz="3000" dirty="0">
                <a:effectLst/>
                <a:latin typeface="Times New Roman" panose="02020603050405020304" pitchFamily="18" charset="0"/>
                <a:ea typeface="Times New Roman" panose="02020603050405020304" pitchFamily="18" charset="0"/>
              </a:rPr>
              <a:t>Women who had completed the training at TCB</a:t>
            </a:r>
            <a:endParaRPr lang="en-US" sz="30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600"/>
              </a:spcAft>
              <a:buFont typeface="Symbol" panose="05050102010706020507" pitchFamily="18" charset="2"/>
              <a:buChar char=""/>
            </a:pPr>
            <a:r>
              <a:rPr lang="en-ZA" sz="3000" dirty="0">
                <a:effectLst/>
                <a:latin typeface="Times New Roman" panose="02020603050405020304" pitchFamily="18" charset="0"/>
                <a:ea typeface="Times New Roman" panose="02020603050405020304" pitchFamily="18" charset="0"/>
              </a:rPr>
              <a:t>Women who resided in low income communities in Gauteng</a:t>
            </a:r>
            <a:endParaRPr lang="en-US" sz="3000" dirty="0">
              <a:effectLst/>
              <a:latin typeface="Times New Roman" panose="02020603050405020304" pitchFamily="18" charset="0"/>
              <a:ea typeface="Times New Roman" panose="02020603050405020304" pitchFamily="18" charset="0"/>
            </a:endParaRPr>
          </a:p>
          <a:p>
            <a:pPr marL="0" indent="0">
              <a:buNone/>
            </a:pPr>
            <a:endParaRPr lang="en-ZA"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625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CDC29-39AA-7034-5A0C-FB4DAE6A7B31}"/>
              </a:ext>
            </a:extLst>
          </p:cNvPr>
          <p:cNvSpPr>
            <a:spLocks noGrp="1"/>
          </p:cNvSpPr>
          <p:nvPr>
            <p:ph type="title"/>
          </p:nvPr>
        </p:nvSpPr>
        <p:spPr>
          <a:xfrm>
            <a:off x="931334" y="219456"/>
            <a:ext cx="9720072" cy="1499616"/>
          </a:xfrm>
        </p:spPr>
        <p:txBody>
          <a:bodyPr/>
          <a:lstStyle/>
          <a:p>
            <a:r>
              <a:rPr lang="en-US" dirty="0"/>
              <a:t>ETHICAL CONSIDERATIONS</a:t>
            </a:r>
          </a:p>
        </p:txBody>
      </p:sp>
      <p:sp>
        <p:nvSpPr>
          <p:cNvPr id="3" name="Content Placeholder 2">
            <a:extLst>
              <a:ext uri="{FF2B5EF4-FFF2-40B4-BE49-F238E27FC236}">
                <a16:creationId xmlns:a16="http://schemas.microsoft.com/office/drawing/2014/main" id="{8D2DA825-7A95-2D47-8591-CA6851DAC6A0}"/>
              </a:ext>
            </a:extLst>
          </p:cNvPr>
          <p:cNvSpPr>
            <a:spLocks noGrp="1"/>
          </p:cNvSpPr>
          <p:nvPr>
            <p:ph idx="1"/>
          </p:nvPr>
        </p:nvSpPr>
        <p:spPr>
          <a:xfrm>
            <a:off x="931334" y="1561149"/>
            <a:ext cx="8596668" cy="3880773"/>
          </a:xfrm>
        </p:spPr>
        <p:txBody>
          <a:bodyPr>
            <a:noAutofit/>
          </a:bodyPr>
          <a:lstStyle/>
          <a:p>
            <a:pPr algn="just"/>
            <a:r>
              <a:rPr lang="en-ZA" sz="2400" dirty="0">
                <a:effectLst/>
                <a:latin typeface="Times New Roman" panose="02020603050405020304" pitchFamily="18" charset="0"/>
                <a:ea typeface="Calibri" panose="020F0502020204030204" pitchFamily="34" charset="0"/>
                <a:cs typeface="Times New Roman" panose="02020603050405020304" pitchFamily="18" charset="0"/>
              </a:rPr>
              <a:t>No harm to the participants, assurance of confidentiality and anonymity when reporting the findings, participants not having unrealistic expectations of the study, voluntary and written informed consent. </a:t>
            </a:r>
          </a:p>
          <a:p>
            <a:pPr algn="just"/>
            <a:r>
              <a:rPr lang="en-ZA" sz="2400" dirty="0">
                <a:effectLst/>
                <a:latin typeface="Times New Roman" panose="02020603050405020304" pitchFamily="18" charset="0"/>
                <a:ea typeface="Calibri" panose="020F0502020204030204" pitchFamily="34" charset="0"/>
                <a:cs typeface="Times New Roman" panose="02020603050405020304" pitchFamily="18" charset="0"/>
              </a:rPr>
              <a:t>Ethical clearance was obtained from the Research Ethics Committee of one higher education institution to conduct this study in 2019. </a:t>
            </a:r>
          </a:p>
          <a:p>
            <a:pPr algn="just"/>
            <a:r>
              <a:rPr lang="en-ZA" sz="2400" dirty="0">
                <a:effectLst/>
                <a:latin typeface="Times New Roman" panose="02020603050405020304" pitchFamily="18" charset="0"/>
                <a:ea typeface="Calibri" panose="020F0502020204030204" pitchFamily="34" charset="0"/>
                <a:cs typeface="Times New Roman" panose="02020603050405020304" pitchFamily="18" charset="0"/>
              </a:rPr>
              <a:t>Since this study presents the findings from a small sample of 20 women, the findings cannot be generalised. However, constant member-checks and keeping detailed field notes peer review meetings between the researcher and postgraduate students, served to enhance the truth value and trustworthiness of the findings (Marlow, 2011).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991310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A8F0-933D-853C-9C7D-CAF404F7DF79}"/>
              </a:ext>
            </a:extLst>
          </p:cNvPr>
          <p:cNvSpPr>
            <a:spLocks noGrp="1"/>
          </p:cNvSpPr>
          <p:nvPr>
            <p:ph type="title"/>
          </p:nvPr>
        </p:nvSpPr>
        <p:spPr/>
        <p:txBody>
          <a:bodyPr>
            <a:normAutofit/>
          </a:bodyPr>
          <a:lstStyle/>
          <a:p>
            <a:r>
              <a:rPr lang="en-ZA" sz="2800" b="1" dirty="0">
                <a:effectLst/>
                <a:latin typeface="Times New Roman" panose="02020603050405020304" pitchFamily="18" charset="0"/>
                <a:ea typeface="Calibri" panose="020F0502020204030204" pitchFamily="34" charset="0"/>
                <a:cs typeface="Times New Roman" panose="02020603050405020304" pitchFamily="18" charset="0"/>
              </a:rPr>
              <a:t>Motivational factors promoting women entrepreneurs</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DE26A33F-9F6A-CC9B-1C31-DB332E8459BB}"/>
              </a:ext>
            </a:extLst>
          </p:cNvPr>
          <p:cNvSpPr>
            <a:spLocks noGrp="1"/>
          </p:cNvSpPr>
          <p:nvPr>
            <p:ph idx="1"/>
          </p:nvPr>
        </p:nvSpPr>
        <p:spPr/>
        <p:txBody>
          <a:bodyPr>
            <a:normAutofit/>
          </a:bodyPr>
          <a:lstStyle/>
          <a:p>
            <a:r>
              <a:rPr lang="en-US" sz="2400" dirty="0">
                <a:effectLst/>
                <a:latin typeface="Times New Roman" panose="02020603050405020304" pitchFamily="18" charset="0"/>
                <a:ea typeface="Calibri" panose="020F0502020204030204" pitchFamily="34" charset="0"/>
              </a:rPr>
              <a:t>The women spoke about the desire for independence, self-fulfillment, wealth creation, social status and power, desire for a flexible lifestyle and enhancing their creative entrepreneurial skills</a:t>
            </a:r>
          </a:p>
          <a:p>
            <a:r>
              <a:rPr lang="en-US" sz="2400" dirty="0">
                <a:effectLst/>
                <a:latin typeface="Times New Roman" panose="02020603050405020304" pitchFamily="18" charset="0"/>
                <a:ea typeface="Calibri" panose="020F0502020204030204" pitchFamily="34" charset="0"/>
              </a:rPr>
              <a:t>The</a:t>
            </a:r>
            <a:r>
              <a:rPr lang="en-US" sz="1800" dirty="0">
                <a:effectLst/>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second motivation shared by the women related to insufficient family income, dissatisfaction with a salaried job, difficulty in finding work in the formal work sector, desire for flexible work schedules and perceived lack of opportunity for career advancement </a:t>
            </a:r>
            <a:endParaRPr lang="en-US" sz="2400" dirty="0"/>
          </a:p>
        </p:txBody>
      </p:sp>
    </p:spTree>
    <p:extLst>
      <p:ext uri="{BB962C8B-B14F-4D97-AF65-F5344CB8AC3E}">
        <p14:creationId xmlns:p14="http://schemas.microsoft.com/office/powerpoint/2010/main" val="2613300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3D66-099F-604E-EBBE-58DE2D6EF526}"/>
              </a:ext>
            </a:extLst>
          </p:cNvPr>
          <p:cNvSpPr>
            <a:spLocks noGrp="1"/>
          </p:cNvSpPr>
          <p:nvPr>
            <p:ph type="title"/>
          </p:nvPr>
        </p:nvSpPr>
        <p:spPr/>
        <p:txBody>
          <a:bodyPr/>
          <a:lstStyle/>
          <a:p>
            <a:r>
              <a:rPr lang="en-US" dirty="0"/>
              <a:t>VOICES OF THE WOMEN</a:t>
            </a:r>
          </a:p>
        </p:txBody>
      </p:sp>
      <p:sp>
        <p:nvSpPr>
          <p:cNvPr id="3" name="Content Placeholder 2">
            <a:extLst>
              <a:ext uri="{FF2B5EF4-FFF2-40B4-BE49-F238E27FC236}">
                <a16:creationId xmlns:a16="http://schemas.microsoft.com/office/drawing/2014/main" id="{C37E3666-DCC8-91F1-3075-F7369A02D673}"/>
              </a:ext>
            </a:extLst>
          </p:cNvPr>
          <p:cNvSpPr>
            <a:spLocks noGrp="1"/>
          </p:cNvSpPr>
          <p:nvPr>
            <p:ph idx="1"/>
          </p:nvPr>
        </p:nvSpPr>
        <p:spPr/>
        <p:txBody>
          <a:bodyPr>
            <a:normAutofit fontScale="92500"/>
          </a:bodyPr>
          <a:lstStyle/>
          <a:p>
            <a:pPr marL="457200" marR="0" algn="just">
              <a:lnSpc>
                <a:spcPct val="150000"/>
              </a:lnSpc>
              <a:spcBef>
                <a:spcPts val="0"/>
              </a:spcBef>
              <a:spcAft>
                <a:spcPts val="800"/>
              </a:spcAft>
            </a:pPr>
            <a:r>
              <a:rPr lang="en-ZA" sz="2400" i="1" dirty="0">
                <a:effectLst/>
                <a:latin typeface="Times New Roman" panose="02020603050405020304" pitchFamily="18" charset="0"/>
                <a:ea typeface="Calibri" panose="020F0502020204030204" pitchFamily="34" charset="0"/>
                <a:cs typeface="Times New Roman" panose="02020603050405020304" pitchFamily="18" charset="0"/>
              </a:rPr>
              <a:t>Angeline: Being involved in the NGO gave me the opportunity to grow and spread my wings.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50000"/>
              </a:lnSpc>
              <a:spcBef>
                <a:spcPts val="0"/>
              </a:spcBef>
              <a:spcAft>
                <a:spcPts val="800"/>
              </a:spcAft>
            </a:pPr>
            <a:r>
              <a:rPr lang="en-ZA" sz="2400" i="1" dirty="0">
                <a:effectLst/>
                <a:latin typeface="Times New Roman" panose="02020603050405020304" pitchFamily="18" charset="0"/>
                <a:ea typeface="Calibri" panose="020F0502020204030204" pitchFamily="34" charset="0"/>
                <a:cs typeface="Times New Roman" panose="02020603050405020304" pitchFamily="18" charset="0"/>
              </a:rPr>
              <a:t>Lillian: I never dreamt that I would be running my own business.  Now I am able to employ two women.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50000"/>
              </a:lnSpc>
              <a:spcBef>
                <a:spcPts val="0"/>
              </a:spcBef>
              <a:spcAft>
                <a:spcPts val="800"/>
              </a:spcAft>
            </a:pPr>
            <a:r>
              <a:rPr lang="en-ZA" sz="2400" i="1" dirty="0">
                <a:effectLst/>
                <a:latin typeface="Times New Roman" panose="02020603050405020304" pitchFamily="18" charset="0"/>
                <a:ea typeface="Calibri" panose="020F0502020204030204" pitchFamily="34" charset="0"/>
                <a:cs typeface="Times New Roman" panose="02020603050405020304" pitchFamily="18" charset="0"/>
              </a:rPr>
              <a:t>Martha: For the first time in my life I am working for myself and making my own money.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50000"/>
              </a:lnSpc>
              <a:spcBef>
                <a:spcPts val="0"/>
              </a:spcBef>
              <a:spcAft>
                <a:spcPts val="800"/>
              </a:spcAft>
            </a:pPr>
            <a:r>
              <a:rPr lang="en-ZA" sz="2400" i="1" dirty="0" err="1">
                <a:effectLst/>
                <a:latin typeface="Times New Roman" panose="02020603050405020304" pitchFamily="18" charset="0"/>
                <a:ea typeface="Calibri" panose="020F0502020204030204" pitchFamily="34" charset="0"/>
                <a:cs typeface="Times New Roman" panose="02020603050405020304" pitchFamily="18" charset="0"/>
              </a:rPr>
              <a:t>Nkensani</a:t>
            </a:r>
            <a:r>
              <a:rPr lang="en-ZA" sz="2400" i="1" dirty="0">
                <a:effectLst/>
                <a:latin typeface="Times New Roman" panose="02020603050405020304" pitchFamily="18" charset="0"/>
                <a:ea typeface="Calibri" panose="020F0502020204030204" pitchFamily="34" charset="0"/>
                <a:cs typeface="Times New Roman" panose="02020603050405020304" pitchFamily="18" charset="0"/>
              </a:rPr>
              <a:t>: The best part is helping other poor women to also succeed like me.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97473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71AA7-6C2C-BFA9-EDF6-7EC953E55762}"/>
              </a:ext>
            </a:extLst>
          </p:cNvPr>
          <p:cNvSpPr>
            <a:spLocks noGrp="1"/>
          </p:cNvSpPr>
          <p:nvPr>
            <p:ph type="title"/>
          </p:nvPr>
        </p:nvSpPr>
        <p:spPr/>
        <p:txBody>
          <a:bodyPr/>
          <a:lstStyle/>
          <a:p>
            <a:r>
              <a:rPr lang="en-ZA" sz="2400" b="1" dirty="0">
                <a:effectLst/>
                <a:latin typeface="Times New Roman" panose="02020603050405020304" pitchFamily="18" charset="0"/>
                <a:ea typeface="Calibri" panose="020F0502020204030204" pitchFamily="34" charset="0"/>
                <a:cs typeface="Times New Roman" panose="02020603050405020304" pitchFamily="18" charset="0"/>
              </a:rPr>
              <a:t>financial capital challenges</a:t>
            </a:r>
            <a:endParaRPr lang="en-US" dirty="0"/>
          </a:p>
        </p:txBody>
      </p:sp>
      <p:sp>
        <p:nvSpPr>
          <p:cNvPr id="3" name="Content Placeholder 2">
            <a:extLst>
              <a:ext uri="{FF2B5EF4-FFF2-40B4-BE49-F238E27FC236}">
                <a16:creationId xmlns:a16="http://schemas.microsoft.com/office/drawing/2014/main" id="{1E7D13C7-9357-3D1D-B62F-38D048C9F9B0}"/>
              </a:ext>
            </a:extLst>
          </p:cNvPr>
          <p:cNvSpPr>
            <a:spLocks noGrp="1"/>
          </p:cNvSpPr>
          <p:nvPr>
            <p:ph idx="1"/>
          </p:nvPr>
        </p:nvSpPr>
        <p:spPr>
          <a:xfrm>
            <a:off x="912367" y="1688592"/>
            <a:ext cx="9720073" cy="4023360"/>
          </a:xfrm>
        </p:spPr>
        <p:txBody>
          <a:bodyPr>
            <a:noAutofit/>
          </a:bodyPr>
          <a:lstStyle/>
          <a:p>
            <a:pPr marL="0" marR="0" algn="just">
              <a:lnSpc>
                <a:spcPct val="150000"/>
              </a:lnSpc>
              <a:spcBef>
                <a:spcPts val="0"/>
              </a:spcBef>
              <a:spcAft>
                <a:spcPts val="800"/>
              </a:spcAft>
            </a:pPr>
            <a:r>
              <a:rPr lang="en-ZA" sz="2400" dirty="0">
                <a:effectLst/>
                <a:latin typeface="Times New Roman" panose="02020603050405020304" pitchFamily="18" charset="0"/>
                <a:ea typeface="Calibri" panose="020F0502020204030204" pitchFamily="34" charset="0"/>
                <a:cs typeface="Times New Roman" panose="02020603050405020304" pitchFamily="18" charset="0"/>
              </a:rPr>
              <a:t>A lack of access to funding or cash to sustain their entrepreneurial activities.</a:t>
            </a:r>
            <a:r>
              <a:rPr lang="en-ZA" sz="2400" dirty="0">
                <a:effectLst/>
                <a:latin typeface="Arial" panose="020B0604020202020204" pitchFamily="34" charset="0"/>
                <a:ea typeface="Calibri" panose="020F0502020204030204" pitchFamily="34" charset="0"/>
                <a:cs typeface="Times New Roman" panose="02020603050405020304" pitchFamily="18" charset="0"/>
              </a:rPr>
              <a:t> </a:t>
            </a:r>
            <a:r>
              <a:rPr lang="en-ZA" sz="2400" dirty="0" err="1">
                <a:effectLst/>
                <a:latin typeface="Times New Roman" panose="02020603050405020304" pitchFamily="18" charset="0"/>
                <a:ea typeface="Calibri" panose="020F0502020204030204" pitchFamily="34" charset="0"/>
                <a:cs typeface="Times New Roman" panose="02020603050405020304" pitchFamily="18" charset="0"/>
              </a:rPr>
              <a:t>Thembeni</a:t>
            </a:r>
            <a:r>
              <a:rPr lang="en-ZA" sz="2400" dirty="0">
                <a:effectLst/>
                <a:latin typeface="Times New Roman" panose="02020603050405020304" pitchFamily="18" charset="0"/>
                <a:ea typeface="Calibri" panose="020F0502020204030204" pitchFamily="34" charset="0"/>
                <a:cs typeface="Times New Roman" panose="02020603050405020304" pitchFamily="18" charset="0"/>
              </a:rPr>
              <a:t> commented : “it was difficult for me during the training as I needed to pay someone to take care of my child yet I was not earning any money”. </a:t>
            </a:r>
          </a:p>
          <a:p>
            <a:pPr marL="0" marR="0" algn="just">
              <a:lnSpc>
                <a:spcPct val="150000"/>
              </a:lnSpc>
              <a:spcBef>
                <a:spcPts val="0"/>
              </a:spcBef>
              <a:spcAft>
                <a:spcPts val="800"/>
              </a:spcAft>
            </a:pPr>
            <a:r>
              <a:rPr lang="en-ZA" sz="2400" dirty="0">
                <a:effectLst/>
                <a:latin typeface="Times New Roman" panose="02020603050405020304" pitchFamily="18" charset="0"/>
                <a:ea typeface="Calibri" panose="020F0502020204030204" pitchFamily="34" charset="0"/>
                <a:cs typeface="Times New Roman" panose="02020603050405020304" pitchFamily="18" charset="0"/>
              </a:rPr>
              <a:t>The sustainability of entrepreneurial activities depends on access to credit and funding from government and private sector institutions who are primarily responsible for promoting women economic development (Raniga and Ngcobo, 2014).  </a:t>
            </a:r>
            <a:r>
              <a:rPr lang="en-ZA" sz="2400" i="1" dirty="0">
                <a:effectLst/>
                <a:latin typeface="Times New Roman" panose="02020603050405020304" pitchFamily="18" charset="0"/>
                <a:ea typeface="Calibri" panose="020F0502020204030204" pitchFamily="34" charset="0"/>
                <a:cs typeface="Times New Roman" panose="02020603050405020304" pitchFamily="18" charset="0"/>
              </a:rPr>
              <a:t>If we had access to government or private funding, we would be able to help more unemployed women and assist them to start their own businesses.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24057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4221-1619-F5A6-436C-6B9A58A54EAB}"/>
              </a:ext>
            </a:extLst>
          </p:cNvPr>
          <p:cNvSpPr>
            <a:spLocks noGrp="1"/>
          </p:cNvSpPr>
          <p:nvPr>
            <p:ph type="title"/>
          </p:nvPr>
        </p:nvSpPr>
        <p:spPr/>
        <p:txBody>
          <a:bodyPr/>
          <a:lstStyle/>
          <a:p>
            <a:r>
              <a:rPr lang="en-US" dirty="0"/>
              <a:t>SOUTH AFRICA IN CONTEMPORARY TIMES</a:t>
            </a:r>
          </a:p>
        </p:txBody>
      </p:sp>
      <p:sp>
        <p:nvSpPr>
          <p:cNvPr id="3" name="Content Placeholder 2">
            <a:extLst>
              <a:ext uri="{FF2B5EF4-FFF2-40B4-BE49-F238E27FC236}">
                <a16:creationId xmlns:a16="http://schemas.microsoft.com/office/drawing/2014/main" id="{524E18B1-45A3-82EB-EE57-4911EF27E35C}"/>
              </a:ext>
            </a:extLst>
          </p:cNvPr>
          <p:cNvSpPr>
            <a:spLocks noGrp="1"/>
          </p:cNvSpPr>
          <p:nvPr>
            <p:ph idx="1"/>
          </p:nvPr>
        </p:nvSpPr>
        <p:spPr>
          <a:xfrm>
            <a:off x="677334" y="1703389"/>
            <a:ext cx="8596668" cy="3880773"/>
          </a:xfrm>
        </p:spPr>
        <p:txBody>
          <a:bodyPr>
            <a:noAutofit/>
          </a:bodyPr>
          <a:lstStyle/>
          <a:p>
            <a:pPr algn="just"/>
            <a:r>
              <a:rPr lang="en-US" sz="2800" dirty="0"/>
              <a:t>The current population of South Africa is 61 million and on 27 April 2024 we celebrate 30 years of democracy.</a:t>
            </a:r>
          </a:p>
          <a:p>
            <a:pPr algn="just"/>
            <a:r>
              <a:rPr lang="en-US" sz="2800" b="0" i="0" u="none" strike="noStrike" baseline="0" dirty="0">
                <a:latin typeface="Times-Roman"/>
              </a:rPr>
              <a:t>Following the first democratic elections in 1994, South Africa experienced a shift from apartheid to a democratic, egalitarian society, a shift which took place in the context of neoliberal economic </a:t>
            </a:r>
            <a:r>
              <a:rPr lang="en-US" sz="2800" b="0" i="0" u="none" strike="noStrike" baseline="0" dirty="0" err="1">
                <a:latin typeface="Times-Roman"/>
              </a:rPr>
              <a:t>globalisation</a:t>
            </a:r>
            <a:r>
              <a:rPr lang="en-US" sz="2800" b="0" i="0" u="none" strike="noStrike" baseline="0" dirty="0">
                <a:latin typeface="Times-Roman"/>
              </a:rPr>
              <a:t>. </a:t>
            </a:r>
          </a:p>
          <a:p>
            <a:pPr algn="just"/>
            <a:r>
              <a:rPr lang="en-US" sz="2800" b="0" i="0" u="none" strike="noStrike" baseline="0" dirty="0">
                <a:latin typeface="Times-Roman"/>
              </a:rPr>
              <a:t>Among the structural injustices inherited from the apartheid system, poverty, unemployment and inequality is prominent. </a:t>
            </a:r>
          </a:p>
          <a:p>
            <a:pPr algn="just"/>
            <a:r>
              <a:rPr lang="en-US" sz="2800" b="0" i="0" u="none" strike="noStrike" baseline="0" dirty="0">
                <a:latin typeface="Times-Roman"/>
              </a:rPr>
              <a:t>The existence of a socially conscious </a:t>
            </a:r>
            <a:r>
              <a:rPr lang="en-US" sz="2800" b="0" i="0" u="none" strike="noStrike" baseline="0" dirty="0">
                <a:latin typeface="TimesNewRoman"/>
              </a:rPr>
              <a:t>government in South Africa has firmly placed poverty alleviation strategies high on the nation’s </a:t>
            </a:r>
            <a:r>
              <a:rPr lang="en-US" sz="2800" b="0" i="0" u="none" strike="noStrike" baseline="0" dirty="0">
                <a:latin typeface="Times-Roman"/>
              </a:rPr>
              <a:t>agenda. </a:t>
            </a:r>
          </a:p>
        </p:txBody>
      </p:sp>
    </p:spTree>
    <p:extLst>
      <p:ext uri="{BB962C8B-B14F-4D97-AF65-F5344CB8AC3E}">
        <p14:creationId xmlns:p14="http://schemas.microsoft.com/office/powerpoint/2010/main" val="3046128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04664-249C-8923-7177-56498AE0018E}"/>
              </a:ext>
            </a:extLst>
          </p:cNvPr>
          <p:cNvSpPr>
            <a:spLocks noGrp="1"/>
          </p:cNvSpPr>
          <p:nvPr>
            <p:ph type="title"/>
          </p:nvPr>
        </p:nvSpPr>
        <p:spPr/>
        <p:txBody>
          <a:bodyPr/>
          <a:lstStyle/>
          <a:p>
            <a:r>
              <a:rPr lang="en-US" dirty="0"/>
              <a:t>COPING STRATEGIES OF WOMEN </a:t>
            </a:r>
          </a:p>
        </p:txBody>
      </p:sp>
      <p:sp>
        <p:nvSpPr>
          <p:cNvPr id="3" name="Content Placeholder 2">
            <a:extLst>
              <a:ext uri="{FF2B5EF4-FFF2-40B4-BE49-F238E27FC236}">
                <a16:creationId xmlns:a16="http://schemas.microsoft.com/office/drawing/2014/main" id="{FC26F743-A11F-8310-37BE-3EB02EE482D7}"/>
              </a:ext>
            </a:extLst>
          </p:cNvPr>
          <p:cNvSpPr>
            <a:spLocks noGrp="1"/>
          </p:cNvSpPr>
          <p:nvPr>
            <p:ph idx="1"/>
          </p:nvPr>
        </p:nvSpPr>
        <p:spPr>
          <a:xfrm>
            <a:off x="677334" y="2018349"/>
            <a:ext cx="8596668" cy="3880773"/>
          </a:xfrm>
        </p:spPr>
        <p:txBody>
          <a:bodyPr>
            <a:noAutofit/>
          </a:bodyPr>
          <a:lstStyle/>
          <a:p>
            <a:pPr algn="just"/>
            <a:r>
              <a:rPr lang="en-US" sz="2800" dirty="0">
                <a:effectLst/>
                <a:latin typeface="Times New Roman" panose="02020603050405020304" pitchFamily="18" charset="0"/>
                <a:ea typeface="Calibri" panose="020F0502020204030204" pitchFamily="34" charset="0"/>
              </a:rPr>
              <a:t>The majority of the women expressed liberation with the evolution of gender roles perceived in contemporary South Africa. Fifteen of the twenty women stated that they had seen changes in the occupation roles pertaining to women in the informal economy.  </a:t>
            </a:r>
          </a:p>
          <a:p>
            <a:pPr algn="just"/>
            <a:r>
              <a:rPr lang="en-US" sz="2800" dirty="0">
                <a:effectLst/>
                <a:latin typeface="Times New Roman" panose="02020603050405020304" pitchFamily="18" charset="0"/>
                <a:ea typeface="Calibri" panose="020F0502020204030204" pitchFamily="34" charset="0"/>
              </a:rPr>
              <a:t>They expressed that opportunities for women to pursue social entrepreneurial activities in the informal economy had grown in the past decade which they perceived as essential for poverty eradication.  Statistics South Africa (2020) confirms that more that 60% of the informal economy comprises women-led trading activities.</a:t>
            </a:r>
            <a:endParaRPr lang="en-US" sz="2800" dirty="0"/>
          </a:p>
        </p:txBody>
      </p:sp>
    </p:spTree>
    <p:extLst>
      <p:ext uri="{BB962C8B-B14F-4D97-AF65-F5344CB8AC3E}">
        <p14:creationId xmlns:p14="http://schemas.microsoft.com/office/powerpoint/2010/main" val="4129216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8FA0-3224-21A7-35A8-1C9557ADC972}"/>
              </a:ext>
            </a:extLst>
          </p:cNvPr>
          <p:cNvSpPr>
            <a:spLocks noGrp="1"/>
          </p:cNvSpPr>
          <p:nvPr>
            <p:ph type="title"/>
          </p:nvPr>
        </p:nvSpPr>
        <p:spPr/>
        <p:txBody>
          <a:bodyPr/>
          <a:lstStyle/>
          <a:p>
            <a:r>
              <a:rPr lang="en-US" dirty="0"/>
              <a:t>VOICES OF THE WOMEN</a:t>
            </a:r>
          </a:p>
        </p:txBody>
      </p:sp>
      <p:sp>
        <p:nvSpPr>
          <p:cNvPr id="3" name="Content Placeholder 2">
            <a:extLst>
              <a:ext uri="{FF2B5EF4-FFF2-40B4-BE49-F238E27FC236}">
                <a16:creationId xmlns:a16="http://schemas.microsoft.com/office/drawing/2014/main" id="{84A840C9-556C-8B04-E72D-BBE9C73E1551}"/>
              </a:ext>
            </a:extLst>
          </p:cNvPr>
          <p:cNvSpPr>
            <a:spLocks noGrp="1"/>
          </p:cNvSpPr>
          <p:nvPr>
            <p:ph idx="1"/>
          </p:nvPr>
        </p:nvSpPr>
        <p:spPr/>
        <p:txBody>
          <a:bodyPr>
            <a:normAutofit fontScale="92500" lnSpcReduction="20000"/>
          </a:bodyPr>
          <a:lstStyle/>
          <a:p>
            <a:pPr marL="0" marR="0" algn="just">
              <a:lnSpc>
                <a:spcPct val="150000"/>
              </a:lnSpc>
              <a:spcBef>
                <a:spcPts val="0"/>
              </a:spcBef>
              <a:spcAft>
                <a:spcPts val="1000"/>
              </a:spcAft>
            </a:pPr>
            <a:r>
              <a:rPr lang="en-ZA" sz="2600" b="1" i="1" dirty="0">
                <a:effectLst/>
                <a:latin typeface="Times New Roman" panose="02020603050405020304" pitchFamily="18" charset="0"/>
                <a:ea typeface="Calibri" panose="020F0502020204030204" pitchFamily="34" charset="0"/>
                <a:cs typeface="Times New Roman" panose="02020603050405020304" pitchFamily="18" charset="0"/>
              </a:rPr>
              <a:t>I am a responsible woman; unlike men I don’t run away from my responsibility</a:t>
            </a:r>
            <a:r>
              <a:rPr lang="en-ZA" sz="2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ZA" sz="2600" b="1" i="1" dirty="0">
                <a:effectLst/>
                <a:latin typeface="Times New Roman" panose="02020603050405020304" pitchFamily="18" charset="0"/>
                <a:ea typeface="Calibri" panose="020F0502020204030204" pitchFamily="34" charset="0"/>
                <a:cs typeface="Times New Roman" panose="02020603050405020304" pitchFamily="18" charset="0"/>
              </a:rPr>
              <a:t>P6: Conquering mother, because I am not employed but I am able to conquer all the hardships and provide for my children and make sure at least they don’t sleep in an empty stomach.</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ZA" sz="2600" b="1" i="1" dirty="0">
                <a:effectLst/>
                <a:latin typeface="Times New Roman" panose="02020603050405020304" pitchFamily="18" charset="0"/>
                <a:ea typeface="Calibri" panose="020F0502020204030204" pitchFamily="34" charset="0"/>
                <a:cs typeface="Times New Roman" panose="02020603050405020304" pitchFamily="18" charset="0"/>
              </a:rPr>
              <a:t>P8: I am a proudly single mother, I no longer need a man in my life, and I’m fine living with my children alone.</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56585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8B5F-B828-08BC-A99E-2C80D2075F17}"/>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60869475-C39C-BCDE-E870-60696E395D27}"/>
              </a:ext>
            </a:extLst>
          </p:cNvPr>
          <p:cNvSpPr>
            <a:spLocks noGrp="1"/>
          </p:cNvSpPr>
          <p:nvPr>
            <p:ph idx="1"/>
          </p:nvPr>
        </p:nvSpPr>
        <p:spPr>
          <a:xfrm>
            <a:off x="902208" y="1690624"/>
            <a:ext cx="9720073" cy="4023360"/>
          </a:xfrm>
        </p:spPr>
        <p:txBody>
          <a:bodyPr>
            <a:noAutofit/>
          </a:bodyPr>
          <a:lstStyle/>
          <a:p>
            <a:pPr marL="0" marR="0" algn="just">
              <a:lnSpc>
                <a:spcPct val="100000"/>
              </a:lnSpc>
              <a:spcBef>
                <a:spcPts val="0"/>
              </a:spcBef>
              <a:spcAft>
                <a:spcPts val="800"/>
              </a:spcAft>
            </a:pPr>
            <a:r>
              <a:rPr lang="en-ZA" sz="2800" dirty="0">
                <a:effectLst/>
                <a:latin typeface="Times New Roman" panose="02020603050405020304" pitchFamily="18" charset="0"/>
                <a:ea typeface="Calibri" panose="020F0502020204030204" pitchFamily="34" charset="0"/>
                <a:cs typeface="Times New Roman" panose="02020603050405020304" pitchFamily="18" charset="0"/>
              </a:rPr>
              <a:t>The Clothing Bank’s training provides evidence of an innovative case where Social work and Entrepreneurial research confirm the need to commit to enhance the innate capabilities of unemployed women and to contribute to goal 1 of the SDGs. </a:t>
            </a:r>
          </a:p>
          <a:p>
            <a:pPr marL="0" marR="0" algn="just">
              <a:lnSpc>
                <a:spcPct val="100000"/>
              </a:lnSpc>
              <a:spcBef>
                <a:spcPts val="0"/>
              </a:spcBef>
              <a:spcAft>
                <a:spcPts val="800"/>
              </a:spcAft>
            </a:pPr>
            <a:r>
              <a:rPr lang="en-ZA" sz="2800" dirty="0">
                <a:effectLst/>
                <a:latin typeface="Times New Roman" panose="02020603050405020304" pitchFamily="18" charset="0"/>
                <a:ea typeface="Calibri" panose="020F0502020204030204" pitchFamily="34" charset="0"/>
                <a:cs typeface="Times New Roman" panose="02020603050405020304" pitchFamily="18" charset="0"/>
              </a:rPr>
              <a:t>Evidently, the experiences of the women highlights that social workers need to establish business forums to enable women entrepreneurs to build partnerships using social media platforms.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ZA" sz="2800" dirty="0">
                <a:effectLst/>
                <a:latin typeface="Times New Roman" panose="02020603050405020304" pitchFamily="18" charset="0"/>
                <a:ea typeface="Calibri" panose="020F0502020204030204" pitchFamily="34" charset="0"/>
              </a:rPr>
              <a:t>The findings reveal that access to financial </a:t>
            </a:r>
            <a:r>
              <a:rPr lang="en-US" sz="2800" dirty="0">
                <a:effectLst/>
                <a:latin typeface="Times New Roman" panose="02020603050405020304" pitchFamily="18" charset="0"/>
                <a:ea typeface="Calibri" panose="020F0502020204030204" pitchFamily="34" charset="0"/>
              </a:rPr>
              <a:t>capital remains a dire challenge for women entrepreneurs as a result of poor funding from the private sector and government intervention.  </a:t>
            </a:r>
            <a:endParaRPr lang="en-ZA"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81571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8517-0951-4A82-4D07-33A722D24848}"/>
              </a:ext>
            </a:extLst>
          </p:cNvPr>
          <p:cNvSpPr>
            <a:spLocks noGrp="1"/>
          </p:cNvSpPr>
          <p:nvPr>
            <p:ph type="title"/>
          </p:nvPr>
        </p:nvSpPr>
        <p:spPr>
          <a:xfrm>
            <a:off x="677334" y="650240"/>
            <a:ext cx="8596668" cy="1320800"/>
          </a:xfrm>
        </p:spPr>
        <p:txBody>
          <a:bodyPr/>
          <a:lstStyle/>
          <a:p>
            <a:r>
              <a:rPr lang="en-US" dirty="0"/>
              <a:t>RECOMMENDATIONS</a:t>
            </a:r>
          </a:p>
        </p:txBody>
      </p:sp>
      <p:sp>
        <p:nvSpPr>
          <p:cNvPr id="3" name="Content Placeholder 2">
            <a:extLst>
              <a:ext uri="{FF2B5EF4-FFF2-40B4-BE49-F238E27FC236}">
                <a16:creationId xmlns:a16="http://schemas.microsoft.com/office/drawing/2014/main" id="{B9402831-0ED3-0DCC-FAED-7DDCA7CC6C63}"/>
              </a:ext>
            </a:extLst>
          </p:cNvPr>
          <p:cNvSpPr>
            <a:spLocks noGrp="1"/>
          </p:cNvSpPr>
          <p:nvPr>
            <p:ph idx="1"/>
          </p:nvPr>
        </p:nvSpPr>
        <p:spPr>
          <a:xfrm>
            <a:off x="677334" y="1747520"/>
            <a:ext cx="8596668" cy="4070323"/>
          </a:xfrm>
        </p:spPr>
        <p:txBody>
          <a:bodyPr>
            <a:noAutofit/>
          </a:bodyPr>
          <a:lstStyle/>
          <a:p>
            <a:pPr marL="342900" indent="-342900" algn="just">
              <a:lnSpc>
                <a:spcPct val="15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rPr>
              <a:t>Social workers need to take cognizance of sustainable livelihood and developmental social welfare practices which advocates for gender justice in the home and informal economy.</a:t>
            </a:r>
            <a:endParaRPr lang="en-US" sz="2400" dirty="0"/>
          </a:p>
          <a:p>
            <a:pPr marL="342900" marR="0" lvl="0" indent="-342900" algn="just">
              <a:lnSpc>
                <a:spcPct val="150000"/>
              </a:lnSpc>
              <a:spcBef>
                <a:spcPts val="0"/>
              </a:spcBef>
              <a:spcAft>
                <a:spcPts val="0"/>
              </a:spcAft>
              <a:buFont typeface="Symbol" panose="05050102010706020507" pitchFamily="18" charset="2"/>
              <a:buChar char=""/>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It is important to establish online business networking forums to support business training and women’s roles as entrepreneurs. </a:t>
            </a:r>
          </a:p>
          <a:p>
            <a:pPr marL="342900" marR="0" lvl="0" indent="-342900" algn="just">
              <a:lnSpc>
                <a:spcPct val="150000"/>
              </a:lnSpc>
              <a:spcBef>
                <a:spcPts val="0"/>
              </a:spcBef>
              <a:spcAft>
                <a:spcPts val="0"/>
              </a:spcAft>
              <a:buFont typeface="Symbol" panose="05050102010706020507" pitchFamily="18" charset="2"/>
              <a:buChar char=""/>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It is imperative that policymakers, social workers and gender activists lobby for access to microcredit and loans for women who engage in work in the informal economy.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val="853133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F0E5-F5AE-B395-AA34-D3063431F177}"/>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E75C1653-8CB5-3F72-3935-353DF69B226F}"/>
              </a:ext>
            </a:extLst>
          </p:cNvPr>
          <p:cNvSpPr>
            <a:spLocks noGrp="1"/>
          </p:cNvSpPr>
          <p:nvPr>
            <p:ph idx="1"/>
          </p:nvPr>
        </p:nvSpPr>
        <p:spPr/>
        <p:txBody>
          <a:bodyPr/>
          <a:lstStyle/>
          <a:p>
            <a:r>
              <a:rPr lang="en-US" dirty="0"/>
              <a:t>The valuable role that women play in the informal economy must be acknowledged by policy makers so that women can actively participate at higher levels of entrepreneurship.</a:t>
            </a:r>
          </a:p>
          <a:p>
            <a:r>
              <a:rPr lang="en-US" dirty="0"/>
              <a:t>Government should develop a database for women in the informal economy so that targeted resource and policy support can be achieved</a:t>
            </a:r>
          </a:p>
          <a:p>
            <a:r>
              <a:rPr lang="en-US" dirty="0"/>
              <a:t>Consistent business training </a:t>
            </a:r>
            <a:r>
              <a:rPr lang="en-US" dirty="0" err="1"/>
              <a:t>programmes</a:t>
            </a:r>
            <a:r>
              <a:rPr lang="en-US" dirty="0"/>
              <a:t> are necessary to equip women with marketing, financial literacy and budgeting skills to sustain their business activities beyond the informal economy.</a:t>
            </a:r>
          </a:p>
          <a:p>
            <a:r>
              <a:rPr lang="en-US" dirty="0"/>
              <a:t>Social entrepreneurial activities should be encouraged by social workers as an innovative developmental social welfare intervention and for dealing with the feminization of poverty.</a:t>
            </a:r>
          </a:p>
        </p:txBody>
      </p:sp>
    </p:spTree>
    <p:extLst>
      <p:ext uri="{BB962C8B-B14F-4D97-AF65-F5344CB8AC3E}">
        <p14:creationId xmlns:p14="http://schemas.microsoft.com/office/powerpoint/2010/main" val="1811079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D38BA2B-FC65-4E19-AAC9-52408F312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BECE42D-D91B-49C4-A9B5-17642008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rgbClr val="2E2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457200" y="4960137"/>
            <a:ext cx="7772400" cy="1463040"/>
          </a:xfrm>
        </p:spPr>
        <p:txBody>
          <a:bodyPr>
            <a:normAutofit/>
          </a:bodyPr>
          <a:lstStyle/>
          <a:p>
            <a:r>
              <a:rPr lang="en-US">
                <a:solidFill>
                  <a:srgbClr val="FFFFFF"/>
                </a:solidFill>
              </a:rPr>
              <a:t>Thank you</a:t>
            </a:r>
          </a:p>
        </p:txBody>
      </p:sp>
      <p:sp>
        <p:nvSpPr>
          <p:cNvPr id="3" name="Subtitle 2">
            <a:extLst>
              <a:ext uri="{FF2B5EF4-FFF2-40B4-BE49-F238E27FC236}">
                <a16:creationId xmlns:a16="http://schemas.microsoft.com/office/drawing/2014/main" id="{96D75439-C766-134A-A0D0-BE002D8B0AAD}"/>
              </a:ext>
            </a:extLst>
          </p:cNvPr>
          <p:cNvSpPr>
            <a:spLocks noGrp="1"/>
          </p:cNvSpPr>
          <p:nvPr>
            <p:ph type="subTitle" idx="1"/>
          </p:nvPr>
        </p:nvSpPr>
        <p:spPr>
          <a:xfrm>
            <a:off x="8610600" y="4960137"/>
            <a:ext cx="3200400" cy="1463040"/>
          </a:xfrm>
        </p:spPr>
        <p:txBody>
          <a:bodyPr>
            <a:normAutofit/>
          </a:bodyPr>
          <a:lstStyle/>
          <a:p>
            <a:r>
              <a:rPr lang="en-US">
                <a:solidFill>
                  <a:srgbClr val="FFFFFF"/>
                </a:solidFill>
              </a:rPr>
              <a:t>PROFESSOR TANUSHA RANIGA</a:t>
            </a:r>
          </a:p>
        </p:txBody>
      </p:sp>
      <p:pic>
        <p:nvPicPr>
          <p:cNvPr id="5" name="Picture 4" descr="Logo, company name&#10;&#10;Description automatically generated">
            <a:extLst>
              <a:ext uri="{FF2B5EF4-FFF2-40B4-BE49-F238E27FC236}">
                <a16:creationId xmlns:a16="http://schemas.microsoft.com/office/drawing/2014/main" id="{39B0A0C1-1CE5-85B4-E33E-B29DD6C66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590" y="640080"/>
            <a:ext cx="7035015" cy="3306457"/>
          </a:xfrm>
          <a:prstGeom prst="rect">
            <a:avLst/>
          </a:prstGeom>
        </p:spPr>
      </p:pic>
      <p:cxnSp>
        <p:nvCxnSpPr>
          <p:cNvPr id="18" name="Straight Connector 17">
            <a:extLst>
              <a:ext uri="{FF2B5EF4-FFF2-40B4-BE49-F238E27FC236}">
                <a16:creationId xmlns:a16="http://schemas.microsoft.com/office/drawing/2014/main" id="{EB8AFFE2-813D-4E00-A574-3EC6A460D5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rgbClr val="FFC8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73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177FDDF-E0E6-4DBD-851C-1705810C2A6A}" type="slidenum">
              <a:rPr kumimoji="0" lang="en-US" sz="1200" b="0"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22530" name="Picture 2" descr="aerial_jhb"/>
          <p:cNvPicPr>
            <a:picLocks noChangeAspect="1" noChangeArrowheads="1"/>
          </p:cNvPicPr>
          <p:nvPr/>
        </p:nvPicPr>
        <p:blipFill rotWithShape="1">
          <a:blip r:embed="rId4"/>
          <a:srcRect t="6102"/>
          <a:stretch/>
        </p:blipFill>
        <p:spPr bwMode="auto">
          <a:xfrm>
            <a:off x="3863752" y="0"/>
            <a:ext cx="8303644" cy="5413593"/>
          </a:xfrm>
          <a:prstGeom prst="rect">
            <a:avLst/>
          </a:prstGeom>
          <a:noFill/>
          <a:ln w="9525">
            <a:noFill/>
            <a:miter lim="800000"/>
            <a:headEnd/>
            <a:tailEnd/>
          </a:ln>
        </p:spPr>
      </p:pic>
      <p:sp>
        <p:nvSpPr>
          <p:cNvPr id="22532" name="Text Box 4"/>
          <p:cNvSpPr txBox="1">
            <a:spLocks noChangeArrowheads="1"/>
          </p:cNvSpPr>
          <p:nvPr/>
        </p:nvSpPr>
        <p:spPr bwMode="auto">
          <a:xfrm>
            <a:off x="75155" y="312127"/>
            <a:ext cx="3736606" cy="2246769"/>
          </a:xfrm>
          <a:prstGeom prst="rect">
            <a:avLst/>
          </a:prstGeom>
          <a:noFill/>
          <a:ln w="9525">
            <a:noFill/>
            <a:miter lim="800000"/>
            <a:headEnd/>
            <a:tailEn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orbel" panose="020B0503020204020204" pitchFamily="34" charset="0"/>
                <a:ea typeface="+mn-ea"/>
                <a:cs typeface="+mn-cs"/>
              </a:rPr>
              <a:t>URBAN CONTRASTS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orbel" panose="020B0503020204020204" pitchFamily="34" charset="0"/>
                <a:ea typeface="+mn-ea"/>
                <a:cs typeface="+mn-cs"/>
              </a:rPr>
              <a:t>WEALTH AND POVERTY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orbel" panose="020B0503020204020204" pitchFamily="34" charset="0"/>
                <a:ea typeface="+mn-ea"/>
                <a:cs typeface="+mn-cs"/>
              </a:rPr>
              <a:t>Johannesburg: Sandton alongside Alexandra</a:t>
            </a:r>
            <a:endParaRPr kumimoji="0" lang="en-GB" sz="28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22533" name="Picture 5" descr="guguletu"/>
          <p:cNvPicPr>
            <a:picLocks noChangeAspect="1" noChangeArrowheads="1"/>
          </p:cNvPicPr>
          <p:nvPr/>
        </p:nvPicPr>
        <p:blipFill rotWithShape="1">
          <a:blip r:embed="rId5"/>
          <a:srcRect t="28615"/>
          <a:stretch/>
        </p:blipFill>
        <p:spPr bwMode="auto">
          <a:xfrm>
            <a:off x="3863752" y="2907053"/>
            <a:ext cx="8288227" cy="3944321"/>
          </a:xfrm>
          <a:prstGeom prst="rect">
            <a:avLst/>
          </a:prstGeom>
          <a:noFill/>
          <a:ln w="9525">
            <a:noFill/>
            <a:miter lim="800000"/>
            <a:headEnd/>
            <a:tailEnd/>
          </a:ln>
        </p:spPr>
      </p:pic>
      <p:pic>
        <p:nvPicPr>
          <p:cNvPr id="22531" name="Picture 3" descr="rural2"/>
          <p:cNvPicPr>
            <a:picLocks noChangeAspect="1" noChangeArrowheads="1"/>
          </p:cNvPicPr>
          <p:nvPr/>
        </p:nvPicPr>
        <p:blipFill rotWithShape="1">
          <a:blip r:embed="rId6"/>
          <a:srcRect t="7134" r="7874"/>
          <a:stretch/>
        </p:blipFill>
        <p:spPr bwMode="auto">
          <a:xfrm>
            <a:off x="16975" y="2875734"/>
            <a:ext cx="3743266" cy="4009009"/>
          </a:xfrm>
          <a:prstGeom prst="rect">
            <a:avLst/>
          </a:prstGeom>
          <a:noFill/>
          <a:ln w="9525">
            <a:noFill/>
            <a:miter lim="800000"/>
            <a:headEnd/>
            <a:tailEnd/>
          </a:ln>
        </p:spPr>
      </p:pic>
      <p:sp>
        <p:nvSpPr>
          <p:cNvPr id="2" name="Rectangle 1"/>
          <p:cNvSpPr/>
          <p:nvPr/>
        </p:nvSpPr>
        <p:spPr>
          <a:xfrm flipV="1">
            <a:off x="0" y="2780927"/>
            <a:ext cx="12228514" cy="146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Rectangle 2"/>
          <p:cNvSpPr/>
          <p:nvPr/>
        </p:nvSpPr>
        <p:spPr>
          <a:xfrm>
            <a:off x="3777215" y="-24453"/>
            <a:ext cx="158546"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custDataLst>
      <p:tags r:id="rId1"/>
    </p:custDataLst>
    <p:extLst>
      <p:ext uri="{BB962C8B-B14F-4D97-AF65-F5344CB8AC3E}">
        <p14:creationId xmlns:p14="http://schemas.microsoft.com/office/powerpoint/2010/main" val="4188669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4447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eople are living there. Children play and adults work in Alexandra township, one of the poorest areas in Gauteng. Alex lies on the border of the wealthy suburb of Sandton, said to be the richest square mile in Africa. (CA Bloem, CC BY-NC-ND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31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A6CE64-0C5A-4C08-9443-0CB8A18D13B5}"/>
              </a:ext>
            </a:extLst>
          </p:cNvPr>
          <p:cNvPicPr>
            <a:picLocks noChangeAspect="1"/>
          </p:cNvPicPr>
          <p:nvPr/>
        </p:nvPicPr>
        <p:blipFill>
          <a:blip r:embed="rId3"/>
          <a:stretch>
            <a:fillRect/>
          </a:stretch>
        </p:blipFill>
        <p:spPr>
          <a:xfrm>
            <a:off x="0" y="0"/>
            <a:ext cx="12192000" cy="6857999"/>
          </a:xfrm>
          <a:prstGeom prst="rect">
            <a:avLst/>
          </a:prstGeom>
        </p:spPr>
      </p:pic>
      <p:sp>
        <p:nvSpPr>
          <p:cNvPr id="3" name="TextBox 2"/>
          <p:cNvSpPr txBox="1"/>
          <p:nvPr/>
        </p:nvSpPr>
        <p:spPr>
          <a:xfrm>
            <a:off x="2081047" y="2438400"/>
            <a:ext cx="9431384"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3600" b="1" dirty="0">
                <a:latin typeface="Corbel"/>
              </a:rPr>
              <a:t>Communal toilets in an informal settlement </a:t>
            </a:r>
            <a:endParaRPr kumimoji="0" lang="en-GB" sz="3600" b="1" i="0" u="none" strike="noStrike" kern="1200" cap="none" spc="0" normalizeH="0" baseline="0" noProof="0" dirty="0">
              <a:ln>
                <a:noFill/>
              </a:ln>
              <a:effectLst/>
              <a:uLnTx/>
              <a:uFillTx/>
              <a:latin typeface="Corbel"/>
              <a:ea typeface="+mn-ea"/>
              <a:cs typeface="+mn-cs"/>
            </a:endParaRPr>
          </a:p>
        </p:txBody>
      </p:sp>
    </p:spTree>
    <p:custDataLst>
      <p:tags r:id="rId1"/>
    </p:custDataLst>
    <p:extLst>
      <p:ext uri="{BB962C8B-B14F-4D97-AF65-F5344CB8AC3E}">
        <p14:creationId xmlns:p14="http://schemas.microsoft.com/office/powerpoint/2010/main" val="131065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C2A09-E836-056F-8930-BB6C037F02B9}"/>
              </a:ext>
            </a:extLst>
          </p:cNvPr>
          <p:cNvSpPr>
            <a:spLocks noGrp="1"/>
          </p:cNvSpPr>
          <p:nvPr>
            <p:ph type="title"/>
          </p:nvPr>
        </p:nvSpPr>
        <p:spPr>
          <a:xfrm>
            <a:off x="2716776" y="949245"/>
            <a:ext cx="9252154" cy="1016654"/>
          </a:xfrm>
        </p:spPr>
        <p:txBody>
          <a:bodyPr>
            <a:normAutofit/>
          </a:bodyPr>
          <a:lstStyle/>
          <a:p>
            <a:r>
              <a:rPr lang="en-US" dirty="0"/>
              <a:t>TRANSFORMING OUR WORLD</a:t>
            </a:r>
          </a:p>
        </p:txBody>
      </p:sp>
      <p:graphicFrame>
        <p:nvGraphicFramePr>
          <p:cNvPr id="8" name="Content Placeholder 2">
            <a:extLst>
              <a:ext uri="{FF2B5EF4-FFF2-40B4-BE49-F238E27FC236}">
                <a16:creationId xmlns:a16="http://schemas.microsoft.com/office/drawing/2014/main" id="{EE7AD184-3A1D-FF7E-B9E9-999029B4544D}"/>
              </a:ext>
            </a:extLst>
          </p:cNvPr>
          <p:cNvGraphicFramePr>
            <a:graphicFrameLocks noGrp="1"/>
          </p:cNvGraphicFramePr>
          <p:nvPr>
            <p:ph idx="1"/>
          </p:nvPr>
        </p:nvGraphicFramePr>
        <p:xfrm>
          <a:off x="648931" y="2548281"/>
          <a:ext cx="5122606" cy="3658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D60F36F-3D4B-56D2-9C73-1BF6D7674AD1}"/>
              </a:ext>
            </a:extLst>
          </p:cNvPr>
          <p:cNvSpPr>
            <a:spLocks noGrp="1"/>
          </p:cNvSpPr>
          <p:nvPr>
            <p:ph type="dt" sz="half" idx="10"/>
          </p:nvPr>
        </p:nvSpPr>
        <p:spPr>
          <a:xfrm>
            <a:off x="9262534" y="6355080"/>
            <a:ext cx="2281766" cy="304799"/>
          </a:xfrm>
        </p:spPr>
        <p:txBody>
          <a:bodyPr>
            <a:normAutofit/>
          </a:bodyPr>
          <a:lstStyle/>
          <a:p>
            <a:pPr algn="r">
              <a:spcAft>
                <a:spcPts val="600"/>
              </a:spcAft>
            </a:pPr>
            <a:fld id="{BE0A88F0-556B-4BB7-8AAB-D63AEB65C662}" type="datetime1">
              <a:rPr lang="en-US">
                <a:solidFill>
                  <a:schemeClr val="tx1">
                    <a:alpha val="60000"/>
                  </a:schemeClr>
                </a:solidFill>
              </a:rPr>
              <a:pPr algn="r">
                <a:spcAft>
                  <a:spcPts val="600"/>
                </a:spcAft>
              </a:pPr>
              <a:t>1/5/2024</a:t>
            </a:fld>
            <a:endParaRPr lang="en-US">
              <a:solidFill>
                <a:schemeClr val="tx1">
                  <a:alpha val="60000"/>
                </a:schemeClr>
              </a:solidFill>
            </a:endParaRPr>
          </a:p>
        </p:txBody>
      </p:sp>
      <p:sp>
        <p:nvSpPr>
          <p:cNvPr id="5" name="Footer Placeholder 4">
            <a:extLst>
              <a:ext uri="{FF2B5EF4-FFF2-40B4-BE49-F238E27FC236}">
                <a16:creationId xmlns:a16="http://schemas.microsoft.com/office/drawing/2014/main" id="{2A725759-2823-A1C2-5C44-CFCBFAB51600}"/>
              </a:ext>
            </a:extLst>
          </p:cNvPr>
          <p:cNvSpPr>
            <a:spLocks noGrp="1"/>
          </p:cNvSpPr>
          <p:nvPr>
            <p:ph type="ftr" sz="quarter" idx="11"/>
          </p:nvPr>
        </p:nvSpPr>
        <p:spPr>
          <a:xfrm>
            <a:off x="636915" y="6355080"/>
            <a:ext cx="3859795" cy="304801"/>
          </a:xfrm>
        </p:spPr>
        <p:txBody>
          <a:bodyPr>
            <a:normAutofit/>
          </a:body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9288195F-49CD-CD49-997A-5A4E375DB2DE}"/>
              </a:ext>
            </a:extLst>
          </p:cNvPr>
          <p:cNvSpPr>
            <a:spLocks noGrp="1"/>
          </p:cNvSpPr>
          <p:nvPr>
            <p:ph type="sldNum" sz="quarter" idx="12"/>
          </p:nvPr>
        </p:nvSpPr>
        <p:spPr/>
        <p:txBody>
          <a:bodyPr>
            <a:normAutofit/>
          </a:bodyPr>
          <a:lstStyle/>
          <a:p>
            <a:pPr>
              <a:spcAft>
                <a:spcPts val="600"/>
              </a:spcAft>
            </a:pPr>
            <a:fld id="{81D2C36F-4504-47C0-B82F-A167342A2754}" type="slidenum">
              <a:rPr lang="en-US">
                <a:solidFill>
                  <a:srgbClr val="FFFFFF"/>
                </a:solidFill>
              </a:rPr>
              <a:pPr>
                <a:spcAft>
                  <a:spcPts val="600"/>
                </a:spcAft>
              </a:pPr>
              <a:t>7</a:t>
            </a:fld>
            <a:endParaRPr lang="en-US" dirty="0">
              <a:solidFill>
                <a:srgbClr val="FFFFFF"/>
              </a:solidFill>
            </a:endParaRPr>
          </a:p>
        </p:txBody>
      </p:sp>
      <p:pic>
        <p:nvPicPr>
          <p:cNvPr id="3" name="Picture 2" descr="A colorful squares with symbols&#10;&#10;Description automatically generated">
            <a:extLst>
              <a:ext uri="{FF2B5EF4-FFF2-40B4-BE49-F238E27FC236}">
                <a16:creationId xmlns:a16="http://schemas.microsoft.com/office/drawing/2014/main" id="{11E0280E-858F-E4F1-A58F-7A8A7D830B4E}"/>
              </a:ext>
            </a:extLst>
          </p:cNvPr>
          <p:cNvPicPr>
            <a:picLocks noChangeAspect="1"/>
          </p:cNvPicPr>
          <p:nvPr/>
        </p:nvPicPr>
        <p:blipFill>
          <a:blip r:embed="rId7"/>
          <a:stretch>
            <a:fillRect/>
          </a:stretch>
        </p:blipFill>
        <p:spPr>
          <a:xfrm>
            <a:off x="6091916" y="3041035"/>
            <a:ext cx="5451627" cy="2676509"/>
          </a:xfrm>
          <a:prstGeom prst="rect">
            <a:avLst/>
          </a:prstGeom>
          <a:effectLst/>
        </p:spPr>
      </p:pic>
    </p:spTree>
    <p:extLst>
      <p:ext uri="{BB962C8B-B14F-4D97-AF65-F5344CB8AC3E}">
        <p14:creationId xmlns:p14="http://schemas.microsoft.com/office/powerpoint/2010/main" val="4076066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F2D9-F110-45E4-DF05-074E90B3F264}"/>
              </a:ext>
            </a:extLst>
          </p:cNvPr>
          <p:cNvSpPr>
            <a:spLocks noGrp="1"/>
          </p:cNvSpPr>
          <p:nvPr>
            <p:ph type="title"/>
          </p:nvPr>
        </p:nvSpPr>
        <p:spPr>
          <a:xfrm>
            <a:off x="1304017" y="804520"/>
            <a:ext cx="6815731" cy="1049235"/>
          </a:xfrm>
        </p:spPr>
        <p:txBody>
          <a:bodyPr>
            <a:normAutofit/>
          </a:bodyPr>
          <a:lstStyle/>
          <a:p>
            <a:r>
              <a:rPr lang="en-US">
                <a:solidFill>
                  <a:srgbClr val="FFFFFE"/>
                </a:solidFill>
              </a:rPr>
              <a:t>SDGs and social work</a:t>
            </a:r>
          </a:p>
        </p:txBody>
      </p:sp>
      <p:sp>
        <p:nvSpPr>
          <p:cNvPr id="6" name="Slide Number Placeholder 5">
            <a:extLst>
              <a:ext uri="{FF2B5EF4-FFF2-40B4-BE49-F238E27FC236}">
                <a16:creationId xmlns:a16="http://schemas.microsoft.com/office/drawing/2014/main" id="{EFEF1E2B-8B7C-27FB-C4E5-0D2A7B58DADC}"/>
              </a:ext>
            </a:extLst>
          </p:cNvPr>
          <p:cNvSpPr>
            <a:spLocks noGrp="1"/>
          </p:cNvSpPr>
          <p:nvPr>
            <p:ph type="sldNum" sz="quarter" idx="12"/>
          </p:nvPr>
        </p:nvSpPr>
        <p:spPr>
          <a:xfrm>
            <a:off x="332500" y="798973"/>
            <a:ext cx="811019" cy="503579"/>
          </a:xfrm>
        </p:spPr>
        <p:txBody>
          <a:bodyPr>
            <a:normAutofit/>
          </a:bodyPr>
          <a:lstStyle/>
          <a:p>
            <a:pPr>
              <a:lnSpc>
                <a:spcPct val="90000"/>
              </a:lnSpc>
              <a:spcAft>
                <a:spcPts val="600"/>
              </a:spcAft>
            </a:pPr>
            <a:fld id="{81D2C36F-4504-47C0-B82F-A167342A2754}" type="slidenum">
              <a:rPr lang="en-US" smtClean="0">
                <a:solidFill>
                  <a:srgbClr val="6CA33D"/>
                </a:solidFill>
              </a:rPr>
              <a:pPr>
                <a:lnSpc>
                  <a:spcPct val="90000"/>
                </a:lnSpc>
                <a:spcAft>
                  <a:spcPts val="600"/>
                </a:spcAft>
              </a:pPr>
              <a:t>8</a:t>
            </a:fld>
            <a:endParaRPr lang="en-US">
              <a:solidFill>
                <a:srgbClr val="6CA33D"/>
              </a:solidFill>
            </a:endParaRPr>
          </a:p>
        </p:txBody>
      </p:sp>
      <p:sp>
        <p:nvSpPr>
          <p:cNvPr id="5" name="Footer Placeholder 4">
            <a:extLst>
              <a:ext uri="{FF2B5EF4-FFF2-40B4-BE49-F238E27FC236}">
                <a16:creationId xmlns:a16="http://schemas.microsoft.com/office/drawing/2014/main" id="{620524F5-E8F7-050D-473F-AEA616439599}"/>
              </a:ext>
            </a:extLst>
          </p:cNvPr>
          <p:cNvSpPr>
            <a:spLocks noGrp="1"/>
          </p:cNvSpPr>
          <p:nvPr>
            <p:ph type="ftr" sz="quarter" idx="11"/>
          </p:nvPr>
        </p:nvSpPr>
        <p:spPr>
          <a:xfrm>
            <a:off x="1304019" y="6205765"/>
            <a:ext cx="4117475" cy="309201"/>
          </a:xfrm>
        </p:spPr>
        <p:txBody>
          <a:bodyPr anchor="ctr">
            <a:normAutofit/>
          </a:bodyPr>
          <a:lstStyle/>
          <a:p>
            <a:endParaRPr lang="en-US">
              <a:solidFill>
                <a:srgbClr val="FFFFFE"/>
              </a:solidFill>
            </a:endParaRPr>
          </a:p>
        </p:txBody>
      </p:sp>
      <p:sp>
        <p:nvSpPr>
          <p:cNvPr id="4" name="Date Placeholder 3">
            <a:extLst>
              <a:ext uri="{FF2B5EF4-FFF2-40B4-BE49-F238E27FC236}">
                <a16:creationId xmlns:a16="http://schemas.microsoft.com/office/drawing/2014/main" id="{6ED7AA5D-C4FB-2280-2AB1-321DB2E59F15}"/>
              </a:ext>
            </a:extLst>
          </p:cNvPr>
          <p:cNvSpPr>
            <a:spLocks noGrp="1"/>
          </p:cNvSpPr>
          <p:nvPr>
            <p:ph type="dt" sz="half" idx="10"/>
          </p:nvPr>
        </p:nvSpPr>
        <p:spPr>
          <a:xfrm>
            <a:off x="5590330" y="6206389"/>
            <a:ext cx="2534481" cy="309201"/>
          </a:xfrm>
        </p:spPr>
        <p:txBody>
          <a:bodyPr anchor="ctr">
            <a:normAutofit/>
          </a:bodyPr>
          <a:lstStyle/>
          <a:p>
            <a:pPr>
              <a:spcAft>
                <a:spcPts val="600"/>
              </a:spcAft>
            </a:pPr>
            <a:fld id="{BE0A88F0-556B-4BB7-8AAB-D63AEB65C662}" type="datetime1">
              <a:rPr lang="en-US">
                <a:solidFill>
                  <a:srgbClr val="FFFFFE"/>
                </a:solidFill>
              </a:rPr>
              <a:pPr>
                <a:spcAft>
                  <a:spcPts val="600"/>
                </a:spcAft>
              </a:pPr>
              <a:t>1/5/2024</a:t>
            </a:fld>
            <a:endParaRPr lang="en-US">
              <a:solidFill>
                <a:srgbClr val="FFFFFE"/>
              </a:solidFill>
            </a:endParaRPr>
          </a:p>
        </p:txBody>
      </p:sp>
      <p:graphicFrame>
        <p:nvGraphicFramePr>
          <p:cNvPr id="8" name="Content Placeholder 2">
            <a:extLst>
              <a:ext uri="{FF2B5EF4-FFF2-40B4-BE49-F238E27FC236}">
                <a16:creationId xmlns:a16="http://schemas.microsoft.com/office/drawing/2014/main" id="{D7EEECF9-5D3D-765D-F9BE-A59DBCBA3DDA}"/>
              </a:ext>
            </a:extLst>
          </p:cNvPr>
          <p:cNvGraphicFramePr>
            <a:graphicFrameLocks noGrp="1"/>
          </p:cNvGraphicFramePr>
          <p:nvPr>
            <p:ph idx="1"/>
          </p:nvPr>
        </p:nvGraphicFramePr>
        <p:xfrm>
          <a:off x="1304017" y="2015733"/>
          <a:ext cx="6815731" cy="4021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250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9F75-019E-6CC0-0D02-F204241C99F7}"/>
              </a:ext>
            </a:extLst>
          </p:cNvPr>
          <p:cNvSpPr>
            <a:spLocks noGrp="1"/>
          </p:cNvSpPr>
          <p:nvPr>
            <p:ph type="title"/>
          </p:nvPr>
        </p:nvSpPr>
        <p:spPr/>
        <p:txBody>
          <a:bodyPr/>
          <a:lstStyle/>
          <a:p>
            <a:r>
              <a:rPr lang="en-US" dirty="0"/>
              <a:t>WOMEN AND POVERTY</a:t>
            </a:r>
          </a:p>
        </p:txBody>
      </p:sp>
      <p:sp>
        <p:nvSpPr>
          <p:cNvPr id="3" name="Content Placeholder 2">
            <a:extLst>
              <a:ext uri="{FF2B5EF4-FFF2-40B4-BE49-F238E27FC236}">
                <a16:creationId xmlns:a16="http://schemas.microsoft.com/office/drawing/2014/main" id="{5F16E7B0-BDB9-30BD-3C5F-F4C31094BB4A}"/>
              </a:ext>
            </a:extLst>
          </p:cNvPr>
          <p:cNvSpPr>
            <a:spLocks noGrp="1"/>
          </p:cNvSpPr>
          <p:nvPr>
            <p:ph idx="1"/>
          </p:nvPr>
        </p:nvSpPr>
        <p:spPr/>
        <p:txBody>
          <a:bodyPr>
            <a:noAutofit/>
          </a:bodyPr>
          <a:lstStyle/>
          <a:p>
            <a:pPr algn="just"/>
            <a:r>
              <a:rPr lang="en-US" sz="2400" dirty="0">
                <a:latin typeface="Arial" panose="020B0604020202020204" pitchFamily="34" charset="0"/>
                <a:ea typeface="Calibri" panose="020F0502020204030204" pitchFamily="34" charset="0"/>
                <a:cs typeface="Arial" panose="020B0604020202020204" pitchFamily="34" charset="0"/>
              </a:rPr>
              <a:t>F</a:t>
            </a:r>
            <a:r>
              <a:rPr lang="en-US" sz="2400" dirty="0">
                <a:effectLst/>
                <a:latin typeface="Arial" panose="020B0604020202020204" pitchFamily="34" charset="0"/>
                <a:ea typeface="Calibri" panose="020F0502020204030204" pitchFamily="34" charset="0"/>
                <a:cs typeface="Arial" panose="020B0604020202020204" pitchFamily="34" charset="0"/>
              </a:rPr>
              <a:t>eminization of poverty is a critical global social policy issue that social workers need to pay attention to. </a:t>
            </a:r>
          </a:p>
          <a:p>
            <a:pPr algn="just"/>
            <a:r>
              <a:rPr lang="en-ZA" sz="2400" dirty="0">
                <a:effectLst/>
                <a:latin typeface="Arial" panose="020B0604020202020204" pitchFamily="34" charset="0"/>
                <a:ea typeface="Calibri" panose="020F0502020204030204" pitchFamily="34" charset="0"/>
                <a:cs typeface="Arial" panose="020B0604020202020204" pitchFamily="34" charset="0"/>
              </a:rPr>
              <a:t>With the COVID-19 health crisis, in sub-Saharan Africa and South Asia, women have been more severely affected in the formal work sector and many have lost their jobs (</a:t>
            </a:r>
            <a:r>
              <a:rPr lang="en-ZA" sz="2400" dirty="0" err="1">
                <a:effectLst/>
                <a:latin typeface="Arial" panose="020B0604020202020204" pitchFamily="34" charset="0"/>
                <a:ea typeface="Calibri" panose="020F0502020204030204" pitchFamily="34" charset="0"/>
                <a:cs typeface="Arial" panose="020B0604020202020204" pitchFamily="34" charset="0"/>
              </a:rPr>
              <a:t>Reichelt</a:t>
            </a:r>
            <a:r>
              <a:rPr lang="en-ZA" sz="2400" dirty="0">
                <a:effectLst/>
                <a:latin typeface="Arial" panose="020B0604020202020204" pitchFamily="34" charset="0"/>
                <a:ea typeface="Calibri" panose="020F0502020204030204" pitchFamily="34" charset="0"/>
                <a:cs typeface="Arial" panose="020B0604020202020204" pitchFamily="34" charset="0"/>
              </a:rPr>
              <a:t>, </a:t>
            </a:r>
            <a:r>
              <a:rPr lang="en-ZA" sz="2400" dirty="0" err="1">
                <a:effectLst/>
                <a:latin typeface="Arial" panose="020B0604020202020204" pitchFamily="34" charset="0"/>
                <a:ea typeface="Calibri" panose="020F0502020204030204" pitchFamily="34" charset="0"/>
                <a:cs typeface="Arial" panose="020B0604020202020204" pitchFamily="34" charset="0"/>
              </a:rPr>
              <a:t>Makovi</a:t>
            </a:r>
            <a:r>
              <a:rPr lang="en-ZA" sz="2400" dirty="0">
                <a:effectLst/>
                <a:latin typeface="Arial" panose="020B0604020202020204" pitchFamily="34" charset="0"/>
                <a:ea typeface="Calibri" panose="020F0502020204030204" pitchFamily="34" charset="0"/>
                <a:cs typeface="Arial" panose="020B0604020202020204" pitchFamily="34" charset="0"/>
              </a:rPr>
              <a:t> &amp; Sargsyan, 2021; Raniga</a:t>
            </a:r>
            <a:r>
              <a:rPr lang="en-ZA" sz="2400" b="1" dirty="0">
                <a:effectLst/>
                <a:latin typeface="Arial" panose="020B0604020202020204" pitchFamily="34" charset="0"/>
                <a:ea typeface="Calibri" panose="020F0502020204030204" pitchFamily="34" charset="0"/>
                <a:cs typeface="Arial" panose="020B0604020202020204" pitchFamily="34" charset="0"/>
              </a:rPr>
              <a:t>, </a:t>
            </a:r>
            <a:r>
              <a:rPr lang="en-ZA" sz="2400" dirty="0">
                <a:effectLst/>
                <a:latin typeface="Arial" panose="020B0604020202020204" pitchFamily="34" charset="0"/>
                <a:ea typeface="Calibri" panose="020F0502020204030204" pitchFamily="34" charset="0"/>
                <a:cs typeface="Arial" panose="020B0604020202020204" pitchFamily="34" charset="0"/>
              </a:rPr>
              <a:t>2021).</a:t>
            </a:r>
          </a:p>
          <a:p>
            <a:pPr algn="just"/>
            <a:r>
              <a:rPr lang="en-ZA" sz="2400" dirty="0">
                <a:effectLst/>
                <a:latin typeface="Arial" panose="020B0604020202020204" pitchFamily="34" charset="0"/>
                <a:ea typeface="Calibri" panose="020F0502020204030204" pitchFamily="34" charset="0"/>
                <a:cs typeface="Arial" panose="020B0604020202020204" pitchFamily="34" charset="0"/>
              </a:rPr>
              <a:t>women experience poverty differently due to the systematic discrimination they continue to face, and which affects access to gainful employment in both the formal and informal economy (Briggs &amp; Weathers, 2016).</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4245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1334</TotalTime>
  <Words>1879</Words>
  <Application>Microsoft Office PowerPoint</Application>
  <PresentationFormat>Widescreen</PresentationFormat>
  <Paragraphs>95</Paragraphs>
  <Slides>25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Corbel</vt:lpstr>
      <vt:lpstr>Symbol</vt:lpstr>
      <vt:lpstr>Times New Roman</vt:lpstr>
      <vt:lpstr>TimesNewRoman</vt:lpstr>
      <vt:lpstr>Times-Roman</vt:lpstr>
      <vt:lpstr>Tw Cen MT</vt:lpstr>
      <vt:lpstr>Tw Cen MT Condensed</vt:lpstr>
      <vt:lpstr>Wingdings 3</vt:lpstr>
      <vt:lpstr>Integral</vt:lpstr>
      <vt:lpstr>Sustainable Livelihoods, Entrepreneurship and Low-Income Women's Economic Empowerment in South Africa </vt:lpstr>
      <vt:lpstr>SOUTH AFRICA IN CONTEMPORARY TIMES</vt:lpstr>
      <vt:lpstr>PowerPoint Presentation</vt:lpstr>
      <vt:lpstr>PowerPoint Presentation</vt:lpstr>
      <vt:lpstr>PowerPoint Presentation</vt:lpstr>
      <vt:lpstr>PowerPoint Presentation</vt:lpstr>
      <vt:lpstr>TRANSFORMING OUR WORLD</vt:lpstr>
      <vt:lpstr>SDGs and social work</vt:lpstr>
      <vt:lpstr>WOMEN AND POVERTY</vt:lpstr>
      <vt:lpstr>POST-APARTHEID SOUTH AFRICA</vt:lpstr>
      <vt:lpstr>Women and the Economy</vt:lpstr>
      <vt:lpstr>AFRICAN FEMINISM</vt:lpstr>
      <vt:lpstr>THE STUDY PURPOSE</vt:lpstr>
      <vt:lpstr>Context of study: The Clothing Bank </vt:lpstr>
      <vt:lpstr>QUALITATIVE METHODOLOGY</vt:lpstr>
      <vt:lpstr>ETHICAL CONSIDERATIONS</vt:lpstr>
      <vt:lpstr>Motivational factors promoting women entrepreneurs </vt:lpstr>
      <vt:lpstr>VOICES OF THE WOMEN</vt:lpstr>
      <vt:lpstr>financial capital challenges</vt:lpstr>
      <vt:lpstr>COPING STRATEGIES OF WOMEN </vt:lpstr>
      <vt:lpstr>VOICES OF THE WOMEN</vt:lpstr>
      <vt:lpstr>CONCLUSIONS</vt:lpstr>
      <vt:lpstr>RECOMMENDATIONS</vt:lpstr>
      <vt:lpstr>RECOMMENDATIONS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FEMINISATION OF POVERTY IN AFRICA: IMPLICATIONS FOR SOCIAL WORK PRACTICE</dc:title>
  <dc:creator>Raniga, Tanusha</dc:creator>
  <cp:lastModifiedBy>Raniga, Tanusha</cp:lastModifiedBy>
  <cp:revision>6</cp:revision>
  <dcterms:created xsi:type="dcterms:W3CDTF">2023-11-15T08:42:42Z</dcterms:created>
  <dcterms:modified xsi:type="dcterms:W3CDTF">2024-01-05T08:24:31Z</dcterms:modified>
</cp:coreProperties>
</file>