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7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E4D98-391C-3D4F-8704-32D6BBD29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6803" y="2751373"/>
            <a:ext cx="8825658" cy="2677648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WORKERS REFLECTING ON THE INTERSECTING REALITIES WITHIN TRANSFORMATIVE NEOLIBERAL NEW MANAGERIAL </a:t>
            </a:r>
            <a:r>
              <a:rPr lang="de-DE" sz="4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AGENDA.                             </a:t>
            </a:r>
            <a:br>
              <a:rPr lang="de-DE" sz="4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44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</a:t>
            </a:r>
            <a:r>
              <a:rPr lang="de-DE" sz="44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		  </a:t>
            </a:r>
            <a:r>
              <a:rPr lang="de-DE" sz="20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e-DE" sz="2000" b="1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e-DE" sz="2000" b="1" dirty="0" err="1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de-DE" sz="20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dirty="0" err="1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de-DE" sz="20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Velo </a:t>
            </a:r>
            <a:r>
              <a:rPr lang="de-DE" sz="2000" b="1" dirty="0" err="1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Govender</a:t>
            </a:r>
            <a:r>
              <a:rPr lang="de-DE" sz="20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6665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409E4-2B7F-C847-B333-5B7274FB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94385"/>
            <a:ext cx="8761413" cy="706964"/>
          </a:xfrm>
        </p:spPr>
        <p:txBody>
          <a:bodyPr/>
          <a:lstStyle/>
          <a:p>
            <a:r>
              <a:rPr lang="en-ZA" b="1" dirty="0">
                <a:effectLst/>
                <a:ea typeface="Times New Roman" panose="02020603050405020304" pitchFamily="18" charset="0"/>
              </a:rPr>
              <a:t>Minimal acquaintances/awareness of organisational financial policies. </a:t>
            </a:r>
            <a:br>
              <a:rPr lang="en-ZA" dirty="0">
                <a:effectLst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8D9DA-2BA6-EB49-B7CF-9108058E8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2400" dirty="0">
                <a:latin typeface="+mj-lt"/>
                <a:ea typeface="Calibri" panose="020F0502020204030204" pitchFamily="34" charset="0"/>
              </a:rPr>
              <a:t>Conclusion</a:t>
            </a:r>
          </a:p>
          <a:p>
            <a:r>
              <a:rPr lang="en-ZA" dirty="0">
                <a:ea typeface="Calibri" panose="020F0502020204030204" pitchFamily="34" charset="0"/>
              </a:rPr>
              <a:t>L</a:t>
            </a:r>
            <a:r>
              <a:rPr lang="en-ZA" sz="1800" dirty="0">
                <a:effectLst/>
                <a:ea typeface="Calibri" panose="020F0502020204030204" pitchFamily="34" charset="0"/>
              </a:rPr>
              <a:t>acked knowledge and clarity of financial policies.</a:t>
            </a:r>
          </a:p>
          <a:p>
            <a:pPr marL="0" indent="0">
              <a:buNone/>
            </a:pPr>
            <a:endParaRPr lang="en-ZA" dirty="0"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ZA" sz="2400" dirty="0"/>
              <a:t>Recommendations </a:t>
            </a:r>
          </a:p>
          <a:p>
            <a:r>
              <a:rPr lang="en-ZA" dirty="0">
                <a:ea typeface="Calibri" panose="020F0502020204030204" pitchFamily="34" charset="0"/>
              </a:rPr>
              <a:t>M</a:t>
            </a:r>
            <a:r>
              <a:rPr lang="en-ZA" sz="1800" dirty="0">
                <a:effectLst/>
                <a:ea typeface="Calibri" panose="020F0502020204030204" pitchFamily="34" charset="0"/>
              </a:rPr>
              <a:t>ore acquainted with financial policies</a:t>
            </a:r>
            <a:r>
              <a:rPr lang="en-ZA" dirty="0">
                <a:effectLst/>
              </a:rPr>
              <a:t> </a:t>
            </a:r>
          </a:p>
          <a:p>
            <a:r>
              <a:rPr lang="en-ZA" sz="1800" dirty="0">
                <a:effectLst/>
                <a:ea typeface="Times New Roman" panose="02020603050405020304" pitchFamily="18" charset="0"/>
              </a:rPr>
              <a:t>SACSSP to coordinate training on finances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7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5D168-95D8-284E-87E7-F6E82253B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775" y="1224877"/>
            <a:ext cx="8761413" cy="706964"/>
          </a:xfrm>
        </p:spPr>
        <p:txBody>
          <a:bodyPr/>
          <a:lstStyle/>
          <a:p>
            <a:r>
              <a:rPr lang="en-ZA" sz="28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Lack of resources to strengthen the capacity of CW org to respond to the professional needs of social workers </a:t>
            </a:r>
            <a:b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E4B0-60FB-1A48-9080-A6C60B963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2400" dirty="0">
                <a:latin typeface="+mj-lt"/>
                <a:ea typeface="Calibri" panose="020F0502020204030204" pitchFamily="34" charset="0"/>
              </a:rPr>
              <a:t>Conclusion</a:t>
            </a:r>
          </a:p>
          <a:p>
            <a:r>
              <a:rPr lang="en-ZA" dirty="0">
                <a:solidFill>
                  <a:srgbClr val="000000"/>
                </a:solidFill>
                <a:ea typeface="Times New Roman" panose="02020603050405020304" pitchFamily="18" charset="0"/>
              </a:rPr>
              <a:t>L</a:t>
            </a:r>
            <a:r>
              <a:rPr lang="en-ZA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ack of associated resources hampers social development services</a:t>
            </a:r>
            <a:r>
              <a:rPr lang="en-ZA" sz="18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n-ZA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where social workers are expected to do more with less</a:t>
            </a:r>
            <a:r>
              <a:rPr lang="en-ZA" dirty="0">
                <a:effectLst/>
              </a:rPr>
              <a:t> </a:t>
            </a:r>
          </a:p>
          <a:p>
            <a:r>
              <a:rPr lang="en-ZA" dirty="0">
                <a:ea typeface="Calibri" panose="020F0502020204030204" pitchFamily="34" charset="0"/>
              </a:rPr>
              <a:t>T</a:t>
            </a:r>
            <a:r>
              <a:rPr lang="en-ZA" sz="1800" dirty="0">
                <a:effectLst/>
                <a:ea typeface="Calibri" panose="020F0502020204030204" pitchFamily="34" charset="0"/>
              </a:rPr>
              <a:t>he dependence on private donors and civil society</a:t>
            </a:r>
            <a:r>
              <a:rPr lang="en-ZA" dirty="0">
                <a:effectLst/>
              </a:rPr>
              <a:t> </a:t>
            </a:r>
          </a:p>
          <a:p>
            <a:pPr marL="0" indent="0">
              <a:buNone/>
            </a:pPr>
            <a:endParaRPr lang="en-ZA" dirty="0"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ZA" sz="2400" dirty="0"/>
              <a:t>Recommendations </a:t>
            </a:r>
          </a:p>
          <a:p>
            <a:r>
              <a:rPr lang="en-ZA" dirty="0">
                <a:ea typeface="Calibri" panose="020F0502020204030204" pitchFamily="34" charset="0"/>
              </a:rPr>
              <a:t>D</a:t>
            </a:r>
            <a:r>
              <a:rPr lang="en-ZA" sz="1800" dirty="0">
                <a:effectLst/>
                <a:ea typeface="Calibri" panose="020F0502020204030204" pitchFamily="34" charset="0"/>
              </a:rPr>
              <a:t>iversify their fundraising options.</a:t>
            </a:r>
            <a:r>
              <a:rPr lang="en-ZA" dirty="0">
                <a:effectLst/>
              </a:rPr>
              <a:t> </a:t>
            </a:r>
          </a:p>
          <a:p>
            <a:r>
              <a:rPr lang="en-ZA" dirty="0"/>
              <a:t>Digital platforms: </a:t>
            </a:r>
            <a:r>
              <a:rPr lang="en-ZA" sz="1800" dirty="0">
                <a:effectLst/>
                <a:ea typeface="Calibri" panose="020F0502020204030204" pitchFamily="34" charset="0"/>
              </a:rPr>
              <a:t>Facebook, Twitter and websites that will allow immediate responses from donors locally and internationally</a:t>
            </a:r>
            <a:r>
              <a:rPr lang="en-ZA" dirty="0">
                <a:effectLst/>
              </a:rPr>
              <a:t> </a:t>
            </a:r>
          </a:p>
          <a:p>
            <a:r>
              <a:rPr lang="en-ZA" dirty="0">
                <a:ea typeface="Calibri" panose="020F0502020204030204" pitchFamily="34" charset="0"/>
              </a:rPr>
              <a:t>P</a:t>
            </a:r>
            <a:r>
              <a:rPr lang="en-ZA" sz="1800" dirty="0">
                <a:effectLst/>
                <a:ea typeface="Calibri" panose="020F0502020204030204" pitchFamily="34" charset="0"/>
              </a:rPr>
              <a:t>artnering with CWSA to coordinate marketing strategies.</a:t>
            </a:r>
            <a:r>
              <a:rPr lang="en-ZA" dirty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8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7BF29-6C24-C843-94DD-E3C16D6CA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64587"/>
            <a:ext cx="8761413" cy="706964"/>
          </a:xfrm>
        </p:spPr>
        <p:txBody>
          <a:bodyPr/>
          <a:lstStyle/>
          <a:p>
            <a:r>
              <a:rPr lang="en-ZA" b="1" dirty="0">
                <a:effectLst/>
                <a:ea typeface="Times New Roman" panose="02020603050405020304" pitchFamily="18" charset="0"/>
              </a:rPr>
              <a:t>Ambiguous roles of BOM that compromises professional ethics</a:t>
            </a:r>
            <a:br>
              <a:rPr lang="en-Z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C8B1E-3087-3948-A7BF-1ED3BFA47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2400" dirty="0">
                <a:latin typeface="+mj-lt"/>
                <a:ea typeface="Calibri" panose="020F0502020204030204" pitchFamily="34" charset="0"/>
              </a:rPr>
              <a:t>Conclusion</a:t>
            </a:r>
          </a:p>
          <a:p>
            <a:r>
              <a:rPr lang="en-ZA" sz="1800" dirty="0">
                <a:effectLst/>
                <a:ea typeface="Calibri" panose="020F0502020204030204" pitchFamily="34" charset="0"/>
              </a:rPr>
              <a:t>BOM's over-involvement and bureaucratic, top-down approach</a:t>
            </a:r>
          </a:p>
          <a:p>
            <a:r>
              <a:rPr lang="en-ZA" sz="1800" dirty="0">
                <a:effectLst/>
                <a:ea typeface="Calibri" panose="020F0502020204030204" pitchFamily="34" charset="0"/>
              </a:rPr>
              <a:t>some SW offered a collegial relationship</a:t>
            </a:r>
            <a:r>
              <a:rPr lang="en-ZA" dirty="0">
                <a:effectLst/>
              </a:rPr>
              <a:t> </a:t>
            </a:r>
            <a:endParaRPr lang="en-ZA" sz="1800" dirty="0">
              <a:effectLst/>
              <a:ea typeface="Calibri" panose="020F0502020204030204" pitchFamily="34" charset="0"/>
            </a:endParaRPr>
          </a:p>
          <a:p>
            <a:r>
              <a:rPr lang="en-ZA" sz="1800" dirty="0">
                <a:effectLst/>
                <a:ea typeface="Calibri" panose="020F0502020204030204" pitchFamily="34" charset="0"/>
              </a:rPr>
              <a:t>inclusion of younger members in the BOM </a:t>
            </a:r>
            <a:endParaRPr lang="en-ZA" dirty="0">
              <a:ea typeface="Calibri" panose="020F0502020204030204" pitchFamily="34" charset="0"/>
            </a:endParaRPr>
          </a:p>
          <a:p>
            <a:r>
              <a:rPr lang="en-ZA" sz="1800" dirty="0">
                <a:effectLst/>
                <a:ea typeface="Calibri" panose="020F0502020204030204" pitchFamily="34" charset="0"/>
              </a:rPr>
              <a:t>the inclusivity of social workers as representatives of the BOM</a:t>
            </a:r>
            <a:r>
              <a:rPr lang="en-ZA" dirty="0">
                <a:effectLst/>
              </a:rPr>
              <a:t> </a:t>
            </a:r>
          </a:p>
          <a:p>
            <a:pPr marL="0" indent="0">
              <a:buNone/>
            </a:pPr>
            <a:endParaRPr lang="en-ZA" sz="18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ZA" dirty="0">
                <a:effectLst/>
              </a:rPr>
              <a:t> </a:t>
            </a:r>
            <a:r>
              <a:rPr lang="en-ZA" sz="2400" dirty="0"/>
              <a:t>Recommendations </a:t>
            </a:r>
          </a:p>
          <a:p>
            <a:r>
              <a:rPr lang="en-ZA" sz="1800" dirty="0">
                <a:effectLst/>
                <a:ea typeface="Calibri" panose="020F0502020204030204" pitchFamily="34" charset="0"/>
              </a:rPr>
              <a:t>BOM needs to be acquainted with the purview of professional portfolios of SWPs and SWMs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4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623A9-D115-A24C-ADB9-DB393A0D8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144490"/>
            <a:ext cx="8761413" cy="706964"/>
          </a:xfrm>
        </p:spPr>
        <p:txBody>
          <a:bodyPr/>
          <a:lstStyle/>
          <a:p>
            <a:r>
              <a:rPr lang="en-ZA" sz="28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The persistent discriminatory salary structure that is contradictory to fairness and equity </a:t>
            </a:r>
            <a:br>
              <a:rPr lang="en-ZA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C58CB-8166-8F40-8CDE-10F1C20D0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2400" dirty="0">
                <a:latin typeface="+mj-lt"/>
                <a:ea typeface="Calibri" panose="020F0502020204030204" pitchFamily="34" charset="0"/>
              </a:rPr>
              <a:t>Conclusion</a:t>
            </a:r>
          </a:p>
          <a:p>
            <a:r>
              <a:rPr lang="en-ZA" dirty="0">
                <a:ea typeface="Times New Roman" panose="02020603050405020304" pitchFamily="18" charset="0"/>
              </a:rPr>
              <a:t>I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nadequate remuneration and the constant comparison with DSD salary packages</a:t>
            </a:r>
          </a:p>
          <a:p>
            <a:r>
              <a:rPr lang="en-ZA" dirty="0">
                <a:ea typeface="Times New Roman" panose="02020603050405020304" pitchFamily="18" charset="0"/>
              </a:rPr>
              <a:t>S</a:t>
            </a:r>
            <a:r>
              <a:rPr lang="en-ZA" sz="1800" dirty="0">
                <a:effectLst/>
                <a:ea typeface="Times New Roman" panose="02020603050405020304" pitchFamily="18" charset="0"/>
              </a:rPr>
              <a:t>tatus differential </a:t>
            </a:r>
          </a:p>
          <a:p>
            <a:pPr marL="0" indent="0">
              <a:buNone/>
            </a:pPr>
            <a:endParaRPr lang="en-ZA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Z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ZA" sz="2400" dirty="0"/>
              <a:t>Recommendations </a:t>
            </a:r>
          </a:p>
          <a:p>
            <a:r>
              <a:rPr lang="en-ZA" sz="1800" dirty="0">
                <a:effectLst/>
                <a:ea typeface="Times New Roman" panose="02020603050405020304" pitchFamily="18" charset="0"/>
              </a:rPr>
              <a:t>All social workers, whether DSD or CW, should be paid equally for the same portfolio</a:t>
            </a:r>
            <a:r>
              <a:rPr lang="en-ZA" dirty="0">
                <a:effectLst/>
              </a:rPr>
              <a:t> </a:t>
            </a:r>
          </a:p>
          <a:p>
            <a:r>
              <a:rPr lang="en-ZA" sz="1800" dirty="0">
                <a:effectLst/>
                <a:ea typeface="Times New Roman" panose="02020603050405020304" pitchFamily="18" charset="0"/>
              </a:rPr>
              <a:t>DSD to work in partnership with other government departments</a:t>
            </a:r>
            <a:r>
              <a:rPr lang="en-ZA" dirty="0">
                <a:effectLst/>
              </a:rPr>
              <a:t> </a:t>
            </a:r>
            <a:endParaRPr lang="en-ZA" dirty="0"/>
          </a:p>
          <a:p>
            <a:r>
              <a:rPr lang="en-ZA" sz="1800" dirty="0">
                <a:effectLst/>
                <a:ea typeface="Times New Roman" panose="02020603050405020304" pitchFamily="18" charset="0"/>
              </a:rPr>
              <a:t>Promoting a collegial relationship between DSD and CW social workers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7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A001-C15C-F044-8537-6D69CA29C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076" y="1114345"/>
            <a:ext cx="8761413" cy="706964"/>
          </a:xfrm>
        </p:spPr>
        <p:txBody>
          <a:bodyPr/>
          <a:lstStyle/>
          <a:p>
            <a:r>
              <a:rPr lang="en-ZA" b="1" dirty="0">
                <a:effectLst/>
                <a:ea typeface="Times New Roman" panose="02020603050405020304" pitchFamily="18" charset="0"/>
              </a:rPr>
              <a:t>Conclusion</a:t>
            </a:r>
            <a:br>
              <a:rPr lang="en-ZA" dirty="0">
                <a:effectLst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24133-67BD-A240-BD9D-B515F6730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ea typeface="Calibri" panose="020F0502020204030204" pitchFamily="34" charset="0"/>
              </a:rPr>
              <a:t>N</a:t>
            </a:r>
            <a:r>
              <a:rPr lang="en-ZA" sz="1800" dirty="0">
                <a:effectLst/>
                <a:ea typeface="Calibri" panose="020F0502020204030204" pitchFamily="34" charset="0"/>
              </a:rPr>
              <a:t>eoliberal economist doctrine and marketization of child welfare services have had a detrimental effect on organizational relationships </a:t>
            </a:r>
          </a:p>
          <a:p>
            <a:r>
              <a:rPr lang="en-ZA" sz="1800" dirty="0">
                <a:effectLst/>
                <a:ea typeface="Calibri" panose="020F0502020204030204" pitchFamily="34" charset="0"/>
              </a:rPr>
              <a:t>The study concludes that with restricted budgets and access to resources, social workers are left feeling despondent and helpless</a:t>
            </a:r>
            <a:r>
              <a:rPr lang="en-ZA" dirty="0">
                <a:effectLst/>
              </a:rPr>
              <a:t> </a:t>
            </a:r>
            <a:endParaRPr lang="en-ZA" dirty="0"/>
          </a:p>
          <a:p>
            <a:r>
              <a:rPr lang="en-ZA" dirty="0">
                <a:ea typeface="Calibri" panose="020F0502020204030204" pitchFamily="34" charset="0"/>
              </a:rPr>
              <a:t>S</a:t>
            </a:r>
            <a:r>
              <a:rPr lang="en-ZA" sz="1800" dirty="0">
                <a:effectLst/>
                <a:ea typeface="Calibri" panose="020F0502020204030204" pitchFamily="34" charset="0"/>
              </a:rPr>
              <a:t>ocial work managers and practitioners need to challenge structural oppressive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C7020C-E36B-F84F-B003-8DBA5E4F6BB5}"/>
              </a:ext>
            </a:extLst>
          </p:cNvPr>
          <p:cNvSpPr/>
          <p:nvPr/>
        </p:nvSpPr>
        <p:spPr>
          <a:xfrm>
            <a:off x="5988818" y="1148070"/>
            <a:ext cx="1527349" cy="67323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71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62A849-EE6A-DB4B-B216-843085514C3D}"/>
              </a:ext>
            </a:extLst>
          </p:cNvPr>
          <p:cNvSpPr/>
          <p:nvPr/>
        </p:nvSpPr>
        <p:spPr>
          <a:xfrm>
            <a:off x="-2059912" y="0"/>
            <a:ext cx="14328950" cy="73352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A6F20EF-8083-BF41-B4E9-97BEBAED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0587" y="3075518"/>
            <a:ext cx="8761413" cy="706964"/>
          </a:xfrm>
        </p:spPr>
        <p:txBody>
          <a:bodyPr/>
          <a:lstStyle/>
          <a:p>
            <a:r>
              <a:rPr lang="en-US" sz="80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95954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318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Apple Chancery</vt:lpstr>
      <vt:lpstr>Arial</vt:lpstr>
      <vt:lpstr>Calibri</vt:lpstr>
      <vt:lpstr>Century Gothic</vt:lpstr>
      <vt:lpstr>Times New Roman</vt:lpstr>
      <vt:lpstr>Wingdings 3</vt:lpstr>
      <vt:lpstr>Ion Boardroom</vt:lpstr>
      <vt:lpstr>SOCIAL WORKERS REFLECTING ON THE INTERSECTING REALITIES WITHIN TRANSFORMATIVE NEOLIBERAL NEW MANAGERIAL AGENDA.                                              – By Dr Velo Govender </vt:lpstr>
      <vt:lpstr>Minimal acquaintances/awareness of organisational financial policies.  </vt:lpstr>
      <vt:lpstr>Lack of resources to strengthen the capacity of CW org to respond to the professional needs of social workers  </vt:lpstr>
      <vt:lpstr>Ambiguous roles of BOM that compromises professional ethics </vt:lpstr>
      <vt:lpstr>The persistent discriminatory salary structure that is contradictory to fairness and equity  </vt:lpstr>
      <vt:lpstr>Conclusion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WORKERS REFLECTING ON THE INTERSECTING REALITIES WITHIN TRANSFORMATIVE NEOLIBERAL NEW MANAGERIAL AGENDA.                                              – By Dr Velo Govender</dc:title>
  <dc:creator>Jishnavi Govender (217010268)</dc:creator>
  <cp:lastModifiedBy>Raniga, Tanusha</cp:lastModifiedBy>
  <cp:revision>7</cp:revision>
  <dcterms:created xsi:type="dcterms:W3CDTF">2023-08-15T20:29:37Z</dcterms:created>
  <dcterms:modified xsi:type="dcterms:W3CDTF">2023-11-14T06:08:04Z</dcterms:modified>
</cp:coreProperties>
</file>